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4113" r:id="rId3"/>
    <p:sldId id="267" r:id="rId4"/>
    <p:sldId id="268" r:id="rId5"/>
    <p:sldId id="269" r:id="rId6"/>
    <p:sldId id="4097" r:id="rId7"/>
    <p:sldId id="4099" r:id="rId8"/>
    <p:sldId id="4100" r:id="rId9"/>
    <p:sldId id="4104" r:id="rId10"/>
    <p:sldId id="4103" r:id="rId11"/>
    <p:sldId id="4110" r:id="rId12"/>
    <p:sldId id="266" r:id="rId13"/>
    <p:sldId id="4102" r:id="rId14"/>
    <p:sldId id="4105" r:id="rId15"/>
    <p:sldId id="4112" r:id="rId16"/>
    <p:sldId id="4106" r:id="rId17"/>
    <p:sldId id="4107" r:id="rId18"/>
    <p:sldId id="4111" r:id="rId19"/>
    <p:sldId id="275" r:id="rId20"/>
    <p:sldId id="276" r:id="rId21"/>
    <p:sldId id="327" r:id="rId22"/>
    <p:sldId id="312" r:id="rId23"/>
    <p:sldId id="4109" r:id="rId24"/>
  </p:sldIdLst>
  <p:sldSz cx="14630400" cy="8229600"/>
  <p:notesSz cx="8229600" cy="14630400"/>
  <p:embeddedFontLst>
    <p:embeddedFont>
      <p:font typeface="Meiryo" panose="020B0604030504040204" pitchFamily="34" charset="-128"/>
      <p:regular r:id="rId26"/>
      <p:bold r:id="rId27"/>
      <p:italic r:id="rId28"/>
      <p:boldItalic r:id="rId29"/>
    </p:embeddedFont>
    <p:embeddedFont>
      <p:font typeface="Avenir Next LT Pro" panose="020B0504020202020204" pitchFamily="34" charset="77"/>
      <p:regular r:id="rId30"/>
      <p:bold r:id="rId31"/>
      <p:italic r:id="rId32"/>
    </p:embeddedFont>
    <p:embeddedFont>
      <p:font typeface="Heebo Light" panose="020F0302020204030204" pitchFamily="34" charset="0"/>
      <p:regular r:id="rId33"/>
    </p:embeddedFont>
    <p:embeddedFont>
      <p:font typeface="Karla" pitchFamily="2" charset="77"/>
      <p:regular r:id="rId34"/>
      <p:bold r:id="rId35"/>
    </p:embeddedFont>
    <p:embeddedFont>
      <p:font typeface="Montserrat" pitchFamily="2" charset="77"/>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Poppins" pitchFamily="2" charset="77"/>
      <p:regular r:id="rId44"/>
      <p:bold r:id="rId45"/>
      <p:italic r:id="rId46"/>
      <p:boldItalic r:id="rId47"/>
    </p:embeddedFont>
    <p:embeddedFont>
      <p:font typeface="Source Sans Pro" panose="020B050303040302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68771"/>
  </p:normalViewPr>
  <p:slideViewPr>
    <p:cSldViewPr snapToGrid="0" snapToObjects="1">
      <p:cViewPr>
        <p:scale>
          <a:sx n="72" d="100"/>
          <a:sy n="72" d="100"/>
        </p:scale>
        <p:origin x="244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E790D-14B9-4BEB-B995-0946D38CC80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F5AA5BB-EA7F-45D8-BF86-C7DBF9A83B6E}">
      <dgm:prSet/>
      <dgm:spPr/>
      <dgm:t>
        <a:bodyPr/>
        <a:lstStyle/>
        <a:p>
          <a:r>
            <a:rPr lang="en-US" b="1"/>
            <a:t>Emergence of AgentOps</a:t>
          </a:r>
          <a:endParaRPr lang="en-US"/>
        </a:p>
      </dgm:t>
    </dgm:pt>
    <dgm:pt modelId="{78FED1AE-ADD4-410D-B31D-06E20A090950}" type="parTrans" cxnId="{DC5C7DFC-8484-4CD6-A5B7-5CDC38A29F98}">
      <dgm:prSet/>
      <dgm:spPr/>
      <dgm:t>
        <a:bodyPr/>
        <a:lstStyle/>
        <a:p>
          <a:endParaRPr lang="en-US"/>
        </a:p>
      </dgm:t>
    </dgm:pt>
    <dgm:pt modelId="{2C1CD459-A66D-4DCB-B98C-70BEB93F4779}" type="sibTrans" cxnId="{DC5C7DFC-8484-4CD6-A5B7-5CDC38A29F98}">
      <dgm:prSet/>
      <dgm:spPr/>
      <dgm:t>
        <a:bodyPr/>
        <a:lstStyle/>
        <a:p>
          <a:endParaRPr lang="en-US"/>
        </a:p>
      </dgm:t>
    </dgm:pt>
    <dgm:pt modelId="{67B3866D-CADD-4085-BC86-0A2A6DA5745E}">
      <dgm:prSet/>
      <dgm:spPr/>
      <dgm:t>
        <a:bodyPr/>
        <a:lstStyle/>
        <a:p>
          <a:r>
            <a:rPr lang="en-US" b="1" dirty="0"/>
            <a:t>Definition</a:t>
          </a:r>
          <a:r>
            <a:rPr lang="en-US" dirty="0"/>
            <a:t>: </a:t>
          </a:r>
          <a:r>
            <a:rPr lang="en-US" dirty="0" err="1"/>
            <a:t>AgentOps</a:t>
          </a:r>
          <a:r>
            <a:rPr lang="en-US" dirty="0"/>
            <a:t>, inspired by DevOps/</a:t>
          </a:r>
          <a:r>
            <a:rPr lang="en-US" dirty="0" err="1"/>
            <a:t>MLOps</a:t>
          </a:r>
          <a:r>
            <a:rPr lang="en-US" dirty="0"/>
            <a:t>, is an end-to-end platform designed for managing the development, deployment, monitoring, and observability of autonomous AI agents.</a:t>
          </a:r>
        </a:p>
      </dgm:t>
    </dgm:pt>
    <dgm:pt modelId="{9140EC96-024B-4125-9C32-E54261C5E5E6}" type="parTrans" cxnId="{FCF2E5ED-96D9-4D17-A178-41EBA283C67E}">
      <dgm:prSet/>
      <dgm:spPr/>
      <dgm:t>
        <a:bodyPr/>
        <a:lstStyle/>
        <a:p>
          <a:endParaRPr lang="en-US"/>
        </a:p>
      </dgm:t>
    </dgm:pt>
    <dgm:pt modelId="{903D9FB1-576D-4284-AE3A-4F651F57C7A7}" type="sibTrans" cxnId="{FCF2E5ED-96D9-4D17-A178-41EBA283C67E}">
      <dgm:prSet/>
      <dgm:spPr/>
      <dgm:t>
        <a:bodyPr/>
        <a:lstStyle/>
        <a:p>
          <a:endParaRPr lang="en-US"/>
        </a:p>
      </dgm:t>
    </dgm:pt>
    <dgm:pt modelId="{08984785-594A-4E97-A69A-3C470E0817EB}">
      <dgm:prSet/>
      <dgm:spPr/>
      <dgm:t>
        <a:bodyPr/>
        <a:lstStyle/>
        <a:p>
          <a:r>
            <a:rPr lang="en-US" b="1"/>
            <a:t>Objective</a:t>
          </a:r>
          <a:r>
            <a:rPr lang="en-US"/>
            <a:t>: To enhance the reliability and observability of Foundation Model (FM)-based autonomous agents.</a:t>
          </a:r>
        </a:p>
      </dgm:t>
    </dgm:pt>
    <dgm:pt modelId="{8ED7AC64-4F7A-4C98-A8C7-798EFFFEA23B}" type="parTrans" cxnId="{2A60EE5F-56FC-4CD4-AEBE-0AC707D23F6D}">
      <dgm:prSet/>
      <dgm:spPr/>
      <dgm:t>
        <a:bodyPr/>
        <a:lstStyle/>
        <a:p>
          <a:endParaRPr lang="en-US"/>
        </a:p>
      </dgm:t>
    </dgm:pt>
    <dgm:pt modelId="{7056E04C-EA6E-46DF-8E06-B4E0F006D41C}" type="sibTrans" cxnId="{2A60EE5F-56FC-4CD4-AEBE-0AC707D23F6D}">
      <dgm:prSet/>
      <dgm:spPr/>
      <dgm:t>
        <a:bodyPr/>
        <a:lstStyle/>
        <a:p>
          <a:endParaRPr lang="en-US"/>
        </a:p>
      </dgm:t>
    </dgm:pt>
    <dgm:pt modelId="{CBA5DFC3-29A3-3645-845C-9C35532272AF}" type="pres">
      <dgm:prSet presAssocID="{48CE790D-14B9-4BEB-B995-0946D38CC800}" presName="vert0" presStyleCnt="0">
        <dgm:presLayoutVars>
          <dgm:dir/>
          <dgm:animOne val="branch"/>
          <dgm:animLvl val="lvl"/>
        </dgm:presLayoutVars>
      </dgm:prSet>
      <dgm:spPr/>
    </dgm:pt>
    <dgm:pt modelId="{4EC81A1A-B398-B540-8341-C0B003ABF1ED}" type="pres">
      <dgm:prSet presAssocID="{CF5AA5BB-EA7F-45D8-BF86-C7DBF9A83B6E}" presName="thickLine" presStyleLbl="alignNode1" presStyleIdx="0" presStyleCnt="3"/>
      <dgm:spPr/>
    </dgm:pt>
    <dgm:pt modelId="{F1B429CA-E733-4443-9B0B-9EDFD51F110D}" type="pres">
      <dgm:prSet presAssocID="{CF5AA5BB-EA7F-45D8-BF86-C7DBF9A83B6E}" presName="horz1" presStyleCnt="0"/>
      <dgm:spPr/>
    </dgm:pt>
    <dgm:pt modelId="{326EF121-D03A-EF4B-B047-58B03F73EF85}" type="pres">
      <dgm:prSet presAssocID="{CF5AA5BB-EA7F-45D8-BF86-C7DBF9A83B6E}" presName="tx1" presStyleLbl="revTx" presStyleIdx="0" presStyleCnt="3"/>
      <dgm:spPr/>
    </dgm:pt>
    <dgm:pt modelId="{A750100B-240B-BD47-9C8E-3CC634F0B4F8}" type="pres">
      <dgm:prSet presAssocID="{CF5AA5BB-EA7F-45D8-BF86-C7DBF9A83B6E}" presName="vert1" presStyleCnt="0"/>
      <dgm:spPr/>
    </dgm:pt>
    <dgm:pt modelId="{42D0FF26-14AD-7040-A94A-BC9E1054E283}" type="pres">
      <dgm:prSet presAssocID="{67B3866D-CADD-4085-BC86-0A2A6DA5745E}" presName="thickLine" presStyleLbl="alignNode1" presStyleIdx="1" presStyleCnt="3"/>
      <dgm:spPr/>
    </dgm:pt>
    <dgm:pt modelId="{5785E88F-D321-F242-95D9-CF05262C5B36}" type="pres">
      <dgm:prSet presAssocID="{67B3866D-CADD-4085-BC86-0A2A6DA5745E}" presName="horz1" presStyleCnt="0"/>
      <dgm:spPr/>
    </dgm:pt>
    <dgm:pt modelId="{7AEF43E9-9BD6-7647-91D0-1A665A7C6874}" type="pres">
      <dgm:prSet presAssocID="{67B3866D-CADD-4085-BC86-0A2A6DA5745E}" presName="tx1" presStyleLbl="revTx" presStyleIdx="1" presStyleCnt="3"/>
      <dgm:spPr/>
    </dgm:pt>
    <dgm:pt modelId="{EF760133-F076-D144-A7C5-5689A7B442BE}" type="pres">
      <dgm:prSet presAssocID="{67B3866D-CADD-4085-BC86-0A2A6DA5745E}" presName="vert1" presStyleCnt="0"/>
      <dgm:spPr/>
    </dgm:pt>
    <dgm:pt modelId="{88B234D1-C1D8-614A-8DBD-D18F9D0A3415}" type="pres">
      <dgm:prSet presAssocID="{08984785-594A-4E97-A69A-3C470E0817EB}" presName="thickLine" presStyleLbl="alignNode1" presStyleIdx="2" presStyleCnt="3"/>
      <dgm:spPr/>
    </dgm:pt>
    <dgm:pt modelId="{0B515D34-7DF9-DA47-85E7-38548EC3B304}" type="pres">
      <dgm:prSet presAssocID="{08984785-594A-4E97-A69A-3C470E0817EB}" presName="horz1" presStyleCnt="0"/>
      <dgm:spPr/>
    </dgm:pt>
    <dgm:pt modelId="{9B548D7E-9545-3C41-8C3D-FAE4156416E4}" type="pres">
      <dgm:prSet presAssocID="{08984785-594A-4E97-A69A-3C470E0817EB}" presName="tx1" presStyleLbl="revTx" presStyleIdx="2" presStyleCnt="3"/>
      <dgm:spPr/>
    </dgm:pt>
    <dgm:pt modelId="{9E509E87-984D-5643-ADBF-CE8BFD8629C3}" type="pres">
      <dgm:prSet presAssocID="{08984785-594A-4E97-A69A-3C470E0817EB}" presName="vert1" presStyleCnt="0"/>
      <dgm:spPr/>
    </dgm:pt>
  </dgm:ptLst>
  <dgm:cxnLst>
    <dgm:cxn modelId="{15796C1A-CD3C-6A40-BFCE-56A95A409256}" type="presOf" srcId="{CF5AA5BB-EA7F-45D8-BF86-C7DBF9A83B6E}" destId="{326EF121-D03A-EF4B-B047-58B03F73EF85}" srcOrd="0" destOrd="0" presId="urn:microsoft.com/office/officeart/2008/layout/LinedList"/>
    <dgm:cxn modelId="{2A60EE5F-56FC-4CD4-AEBE-0AC707D23F6D}" srcId="{48CE790D-14B9-4BEB-B995-0946D38CC800}" destId="{08984785-594A-4E97-A69A-3C470E0817EB}" srcOrd="2" destOrd="0" parTransId="{8ED7AC64-4F7A-4C98-A8C7-798EFFFEA23B}" sibTransId="{7056E04C-EA6E-46DF-8E06-B4E0F006D41C}"/>
    <dgm:cxn modelId="{B037D461-62FF-B340-9C53-FBFF97ED307A}" type="presOf" srcId="{08984785-594A-4E97-A69A-3C470E0817EB}" destId="{9B548D7E-9545-3C41-8C3D-FAE4156416E4}" srcOrd="0" destOrd="0" presId="urn:microsoft.com/office/officeart/2008/layout/LinedList"/>
    <dgm:cxn modelId="{D661CCA4-B054-674B-A111-1ECF148E63D6}" type="presOf" srcId="{48CE790D-14B9-4BEB-B995-0946D38CC800}" destId="{CBA5DFC3-29A3-3645-845C-9C35532272AF}" srcOrd="0" destOrd="0" presId="urn:microsoft.com/office/officeart/2008/layout/LinedList"/>
    <dgm:cxn modelId="{388D43A9-8862-2E4C-AB8E-E7F7EB919A34}" type="presOf" srcId="{67B3866D-CADD-4085-BC86-0A2A6DA5745E}" destId="{7AEF43E9-9BD6-7647-91D0-1A665A7C6874}" srcOrd="0" destOrd="0" presId="urn:microsoft.com/office/officeart/2008/layout/LinedList"/>
    <dgm:cxn modelId="{FCF2E5ED-96D9-4D17-A178-41EBA283C67E}" srcId="{48CE790D-14B9-4BEB-B995-0946D38CC800}" destId="{67B3866D-CADD-4085-BC86-0A2A6DA5745E}" srcOrd="1" destOrd="0" parTransId="{9140EC96-024B-4125-9C32-E54261C5E5E6}" sibTransId="{903D9FB1-576D-4284-AE3A-4F651F57C7A7}"/>
    <dgm:cxn modelId="{DC5C7DFC-8484-4CD6-A5B7-5CDC38A29F98}" srcId="{48CE790D-14B9-4BEB-B995-0946D38CC800}" destId="{CF5AA5BB-EA7F-45D8-BF86-C7DBF9A83B6E}" srcOrd="0" destOrd="0" parTransId="{78FED1AE-ADD4-410D-B31D-06E20A090950}" sibTransId="{2C1CD459-A66D-4DCB-B98C-70BEB93F4779}"/>
    <dgm:cxn modelId="{A244CECD-83C5-CE47-AE4B-1CC6521F928A}" type="presParOf" srcId="{CBA5DFC3-29A3-3645-845C-9C35532272AF}" destId="{4EC81A1A-B398-B540-8341-C0B003ABF1ED}" srcOrd="0" destOrd="0" presId="urn:microsoft.com/office/officeart/2008/layout/LinedList"/>
    <dgm:cxn modelId="{E33AB483-7834-9947-8FE1-A179681C1C56}" type="presParOf" srcId="{CBA5DFC3-29A3-3645-845C-9C35532272AF}" destId="{F1B429CA-E733-4443-9B0B-9EDFD51F110D}" srcOrd="1" destOrd="0" presId="urn:microsoft.com/office/officeart/2008/layout/LinedList"/>
    <dgm:cxn modelId="{8C75A395-6750-5041-861A-602A84485ABE}" type="presParOf" srcId="{F1B429CA-E733-4443-9B0B-9EDFD51F110D}" destId="{326EF121-D03A-EF4B-B047-58B03F73EF85}" srcOrd="0" destOrd="0" presId="urn:microsoft.com/office/officeart/2008/layout/LinedList"/>
    <dgm:cxn modelId="{CE6E380C-F6F5-8841-BA6B-DCEC3F37450A}" type="presParOf" srcId="{F1B429CA-E733-4443-9B0B-9EDFD51F110D}" destId="{A750100B-240B-BD47-9C8E-3CC634F0B4F8}" srcOrd="1" destOrd="0" presId="urn:microsoft.com/office/officeart/2008/layout/LinedList"/>
    <dgm:cxn modelId="{4144D21C-188F-A04D-8756-403AA7E554E6}" type="presParOf" srcId="{CBA5DFC3-29A3-3645-845C-9C35532272AF}" destId="{42D0FF26-14AD-7040-A94A-BC9E1054E283}" srcOrd="2" destOrd="0" presId="urn:microsoft.com/office/officeart/2008/layout/LinedList"/>
    <dgm:cxn modelId="{26FE4F1A-8F6B-3C44-911D-92D6678ECC0A}" type="presParOf" srcId="{CBA5DFC3-29A3-3645-845C-9C35532272AF}" destId="{5785E88F-D321-F242-95D9-CF05262C5B36}" srcOrd="3" destOrd="0" presId="urn:microsoft.com/office/officeart/2008/layout/LinedList"/>
    <dgm:cxn modelId="{0351C3E3-851C-274B-89F0-DA663906FF8A}" type="presParOf" srcId="{5785E88F-D321-F242-95D9-CF05262C5B36}" destId="{7AEF43E9-9BD6-7647-91D0-1A665A7C6874}" srcOrd="0" destOrd="0" presId="urn:microsoft.com/office/officeart/2008/layout/LinedList"/>
    <dgm:cxn modelId="{51838D3C-A455-104D-BB4E-2E99071556B1}" type="presParOf" srcId="{5785E88F-D321-F242-95D9-CF05262C5B36}" destId="{EF760133-F076-D144-A7C5-5689A7B442BE}" srcOrd="1" destOrd="0" presId="urn:microsoft.com/office/officeart/2008/layout/LinedList"/>
    <dgm:cxn modelId="{70D9F635-21EF-7141-B57D-BB1B7AAB0F2C}" type="presParOf" srcId="{CBA5DFC3-29A3-3645-845C-9C35532272AF}" destId="{88B234D1-C1D8-614A-8DBD-D18F9D0A3415}" srcOrd="4" destOrd="0" presId="urn:microsoft.com/office/officeart/2008/layout/LinedList"/>
    <dgm:cxn modelId="{27D662BB-8951-A045-B2FE-05DA5CAF6957}" type="presParOf" srcId="{CBA5DFC3-29A3-3645-845C-9C35532272AF}" destId="{0B515D34-7DF9-DA47-85E7-38548EC3B304}" srcOrd="5" destOrd="0" presId="urn:microsoft.com/office/officeart/2008/layout/LinedList"/>
    <dgm:cxn modelId="{53D9F87D-37FA-9247-B0DE-90FF6AE01C8B}" type="presParOf" srcId="{0B515D34-7DF9-DA47-85E7-38548EC3B304}" destId="{9B548D7E-9545-3C41-8C3D-FAE4156416E4}" srcOrd="0" destOrd="0" presId="urn:microsoft.com/office/officeart/2008/layout/LinedList"/>
    <dgm:cxn modelId="{69235139-CE68-654D-80B3-EAF816936281}" type="presParOf" srcId="{0B515D34-7DF9-DA47-85E7-38548EC3B304}" destId="{9E509E87-984D-5643-ADBF-CE8BFD8629C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81A1A-B398-B540-8341-C0B003ABF1ED}">
      <dsp:nvSpPr>
        <dsp:cNvPr id="0" name=""/>
        <dsp:cNvSpPr/>
      </dsp:nvSpPr>
      <dsp:spPr>
        <a:xfrm>
          <a:off x="0" y="2745"/>
          <a:ext cx="59216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EF121-D03A-EF4B-B047-58B03F73EF85}">
      <dsp:nvSpPr>
        <dsp:cNvPr id="0" name=""/>
        <dsp:cNvSpPr/>
      </dsp:nvSpPr>
      <dsp:spPr>
        <a:xfrm>
          <a:off x="0" y="2745"/>
          <a:ext cx="5921674" cy="187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Emergence of AgentOps</a:t>
          </a:r>
          <a:endParaRPr lang="en-US" sz="2400" kern="1200"/>
        </a:p>
      </dsp:txBody>
      <dsp:txXfrm>
        <a:off x="0" y="2745"/>
        <a:ext cx="5921674" cy="1872651"/>
      </dsp:txXfrm>
    </dsp:sp>
    <dsp:sp modelId="{42D0FF26-14AD-7040-A94A-BC9E1054E283}">
      <dsp:nvSpPr>
        <dsp:cNvPr id="0" name=""/>
        <dsp:cNvSpPr/>
      </dsp:nvSpPr>
      <dsp:spPr>
        <a:xfrm>
          <a:off x="0" y="1875396"/>
          <a:ext cx="59216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F43E9-9BD6-7647-91D0-1A665A7C6874}">
      <dsp:nvSpPr>
        <dsp:cNvPr id="0" name=""/>
        <dsp:cNvSpPr/>
      </dsp:nvSpPr>
      <dsp:spPr>
        <a:xfrm>
          <a:off x="0" y="1875396"/>
          <a:ext cx="5921674" cy="187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Definition</a:t>
          </a:r>
          <a:r>
            <a:rPr lang="en-US" sz="2400" kern="1200" dirty="0"/>
            <a:t>: </a:t>
          </a:r>
          <a:r>
            <a:rPr lang="en-US" sz="2400" kern="1200" dirty="0" err="1"/>
            <a:t>AgentOps</a:t>
          </a:r>
          <a:r>
            <a:rPr lang="en-US" sz="2400" kern="1200" dirty="0"/>
            <a:t>, inspired by DevOps/</a:t>
          </a:r>
          <a:r>
            <a:rPr lang="en-US" sz="2400" kern="1200" dirty="0" err="1"/>
            <a:t>MLOps</a:t>
          </a:r>
          <a:r>
            <a:rPr lang="en-US" sz="2400" kern="1200" dirty="0"/>
            <a:t>, is an end-to-end platform designed for managing the development, deployment, monitoring, and observability of autonomous AI agents.</a:t>
          </a:r>
        </a:p>
      </dsp:txBody>
      <dsp:txXfrm>
        <a:off x="0" y="1875396"/>
        <a:ext cx="5921674" cy="1872651"/>
      </dsp:txXfrm>
    </dsp:sp>
    <dsp:sp modelId="{88B234D1-C1D8-614A-8DBD-D18F9D0A3415}">
      <dsp:nvSpPr>
        <dsp:cNvPr id="0" name=""/>
        <dsp:cNvSpPr/>
      </dsp:nvSpPr>
      <dsp:spPr>
        <a:xfrm>
          <a:off x="0" y="3748048"/>
          <a:ext cx="59216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48D7E-9545-3C41-8C3D-FAE4156416E4}">
      <dsp:nvSpPr>
        <dsp:cNvPr id="0" name=""/>
        <dsp:cNvSpPr/>
      </dsp:nvSpPr>
      <dsp:spPr>
        <a:xfrm>
          <a:off x="0" y="3748048"/>
          <a:ext cx="5921674" cy="187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Objective</a:t>
          </a:r>
          <a:r>
            <a:rPr lang="en-US" sz="2400" kern="1200"/>
            <a:t>: To enhance the reliability and observability of Foundation Model (FM)-based autonomous agents.</a:t>
          </a:r>
        </a:p>
      </dsp:txBody>
      <dsp:txXfrm>
        <a:off x="0" y="3748048"/>
        <a:ext cx="5921674" cy="18726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2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isco.com/c/m/en_us/solutions/ai/readiness-index/assessment-tool.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mitre.org/news-insights/publication/mitre-ai-maturity-model-and-organizational-assessment-tool-guide" TargetMode="External"/><Relationship Id="rId4" Type="http://schemas.openxmlformats.org/officeDocument/2006/relationships/hyperlink" Target="https://www.avanade.com/en-us/services/artificial-intelligence/ai-readiness-hub/ai-readiness-assessme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linkedin.com/pulse/ai-agent-everyone-part-4-openai-swam-praveen-govindaraj-3dlrc/?trackingId=qj09bdTQVVNIjpTBBZrrDA%3D%3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linkedin.com/pulse/ai-agent-everyone-part-1-praveen-govindaraj-fvbqc/?trackingId=Gb8LCqeJQ6GWlm3vsfhmgw%3D%3D" TargetMode="External"/><Relationship Id="rId5" Type="http://schemas.openxmlformats.org/officeDocument/2006/relationships/hyperlink" Target="https://www.linkedin.com/pulse/ai-agent-everyone-part-2-praveen-govindaraj-pc5zc/" TargetMode="External"/><Relationship Id="rId4" Type="http://schemas.openxmlformats.org/officeDocument/2006/relationships/hyperlink" Target="https://www.linkedin.com/pulse/ai-agent-everyone-part-3-praveen-govindaraj-ldbec/?trackingId=yWJZMr6o95gmwt%2FdDeQmyw%3D%3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44707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rtl="0"/>
            <a:r>
              <a:rPr lang="en-IN" dirty="0"/>
              <a:t>Assessing your organization's readiness for AI agent integration involves evaluating both technological infrastructure and AI capability maturity, as well as identifying business processes that could benefit from AI implementation. Here's a structured approach to guide you through this assessment:</a:t>
            </a:r>
          </a:p>
          <a:p>
            <a:pPr rtl="0"/>
            <a:r>
              <a:rPr lang="en-IN" b="1" dirty="0"/>
              <a:t>1. Evaluate Technological Infrastructure and AI Capability Maturity</a:t>
            </a:r>
            <a:endParaRPr lang="en-IN" dirty="0"/>
          </a:p>
          <a:p>
            <a:pPr rtl="0">
              <a:buFont typeface="Arial" panose="020B0604020202020204" pitchFamily="34" charset="0"/>
              <a:buChar char="•"/>
            </a:pPr>
            <a:r>
              <a:rPr lang="en-IN" b="1" dirty="0"/>
              <a:t>Data Infrastructure:</a:t>
            </a:r>
            <a:r>
              <a:rPr lang="en-IN" dirty="0"/>
              <a:t> Examine the quality, accessibility, and volume of your organization's data. Assess data management practices, governance frameworks, and the integration of disparate data sources to ensure a robust, AI-ready data ecosystem.</a:t>
            </a:r>
          </a:p>
          <a:p>
            <a:pPr rtl="0">
              <a:buFont typeface="Arial" panose="020B0604020202020204" pitchFamily="34" charset="0"/>
              <a:buChar char="•"/>
            </a:pPr>
            <a:r>
              <a:rPr lang="en-IN" b="1" dirty="0"/>
              <a:t>Technology Stack:</a:t>
            </a:r>
            <a:r>
              <a:rPr lang="en-IN" dirty="0"/>
              <a:t> Assess the compatibility of your existing IT infrastructure with AI tools and platforms. This includes evaluating computational power, storage capacity, and network capabilities required to support AI workloads.</a:t>
            </a:r>
          </a:p>
          <a:p>
            <a:pPr rtl="0">
              <a:buFont typeface="Arial" panose="020B0604020202020204" pitchFamily="34" charset="0"/>
              <a:buChar char="•"/>
            </a:pPr>
            <a:r>
              <a:rPr lang="en-IN" b="1" dirty="0"/>
              <a:t>Talent and Skills:</a:t>
            </a:r>
            <a:r>
              <a:rPr lang="en-IN" dirty="0"/>
              <a:t> Evaluate the technical proficiency of your employees in areas such as data science, machine learning, and AI development. Identify gaps and consider targeted training programs or hiring skilled professionals to build a capable AI workforce.</a:t>
            </a:r>
          </a:p>
          <a:p>
            <a:pPr rtl="0">
              <a:buFont typeface="Arial" panose="020B0604020202020204" pitchFamily="34" charset="0"/>
              <a:buChar char="•"/>
            </a:pPr>
            <a:r>
              <a:rPr lang="en-IN" b="1" dirty="0"/>
              <a:t>Governance and Culture:</a:t>
            </a:r>
            <a:r>
              <a:rPr lang="en-IN" dirty="0"/>
              <a:t> Assess your organization's data governance policies, ethical considerations, and overall culture towards AI adoption. Ensure that there are clear guidelines and a supportive environment for AI initiatives.</a:t>
            </a:r>
          </a:p>
          <a:p>
            <a:pPr rtl="0"/>
            <a:r>
              <a:rPr lang="en-IN" b="1" dirty="0"/>
              <a:t>2. Identify Business Processes for AI Agent Integration</a:t>
            </a:r>
            <a:endParaRPr lang="en-IN" dirty="0"/>
          </a:p>
          <a:p>
            <a:pPr rtl="0">
              <a:buFont typeface="Arial" panose="020B0604020202020204" pitchFamily="34" charset="0"/>
              <a:buChar char="•"/>
            </a:pPr>
            <a:r>
              <a:rPr lang="en-IN" b="1" dirty="0"/>
              <a:t>Process Analysis:</a:t>
            </a:r>
            <a:r>
              <a:rPr lang="en-IN" dirty="0"/>
              <a:t> Conduct a thorough analysis of existing business processes to identify repetitive, time-consuming, or error-prone tasks that could benefit from automation. Look for areas where AI agents can enhance efficiency, accuracy, or decision-making.</a:t>
            </a:r>
          </a:p>
          <a:p>
            <a:pPr rtl="0">
              <a:buFont typeface="Arial" panose="020B0604020202020204" pitchFamily="34" charset="0"/>
              <a:buChar char="•"/>
            </a:pPr>
            <a:r>
              <a:rPr lang="en-IN" b="1" dirty="0"/>
              <a:t>Use Case Development:</a:t>
            </a:r>
            <a:r>
              <a:rPr lang="en-IN" dirty="0"/>
              <a:t> Develop specific use cases where AI agents can be applied. This could include customer service automation, data analysis, predictive maintenance, or personalized marketing strategies.</a:t>
            </a:r>
          </a:p>
          <a:p>
            <a:pPr rtl="0">
              <a:buFont typeface="Arial" panose="020B0604020202020204" pitchFamily="34" charset="0"/>
              <a:buChar char="•"/>
            </a:pPr>
            <a:r>
              <a:rPr lang="en-IN" b="1" dirty="0"/>
              <a:t>Pilot Projects:</a:t>
            </a:r>
            <a:r>
              <a:rPr lang="en-IN" dirty="0"/>
              <a:t> Start with pilot projects to test the integration of AI agents in selected processes. Monitor performance, gather feedback, and make necessary adjustments before scaling up.</a:t>
            </a:r>
          </a:p>
          <a:p>
            <a:pPr rtl="0"/>
            <a:r>
              <a:rPr lang="en-IN" b="1" dirty="0"/>
              <a:t>3. Utilize AI Readiness Assessment Tools</a:t>
            </a:r>
            <a:endParaRPr lang="en-IN" dirty="0"/>
          </a:p>
          <a:p>
            <a:pPr rtl="0"/>
            <a:r>
              <a:rPr lang="en-IN" dirty="0"/>
              <a:t>Leverage available AI readiness assessment tools to gain a comprehensive understanding of your organization's preparedness:</a:t>
            </a:r>
          </a:p>
          <a:p>
            <a:pPr rtl="0">
              <a:buFont typeface="Arial" panose="020B0604020202020204" pitchFamily="34" charset="0"/>
              <a:buChar char="•"/>
            </a:pPr>
            <a:r>
              <a:rPr lang="en-IN" b="1" dirty="0"/>
              <a:t>Cisco AI Readiness Assessment:</a:t>
            </a:r>
            <a:r>
              <a:rPr lang="en-IN" dirty="0"/>
              <a:t> Evaluates readiness across six areas: strategy, infrastructure, data, talent, governance, and culture.</a:t>
            </a:r>
          </a:p>
          <a:p>
            <a:pPr rtl="0"/>
            <a:r>
              <a:rPr lang="en-IN" dirty="0">
                <a:hlinkClick r:id="rId3"/>
              </a:rPr>
              <a:t>Cisco</a:t>
            </a:r>
            <a:endParaRPr lang="en-IN" dirty="0"/>
          </a:p>
          <a:p>
            <a:pPr rtl="0">
              <a:buFont typeface="Arial" panose="020B0604020202020204" pitchFamily="34" charset="0"/>
              <a:buChar char="•"/>
            </a:pPr>
            <a:r>
              <a:rPr lang="en-IN" b="1" dirty="0"/>
              <a:t>Avanade AI Readiness Assessment Framework:</a:t>
            </a:r>
            <a:r>
              <a:rPr lang="en-IN" dirty="0"/>
              <a:t> Assesses progression through five stages of AI readiness and identifies practical actions to drive business value with AI.</a:t>
            </a:r>
          </a:p>
          <a:p>
            <a:pPr rtl="0"/>
            <a:r>
              <a:rPr lang="en-IN" dirty="0">
                <a:hlinkClick r:id="rId4"/>
              </a:rPr>
              <a:t>Avanade</a:t>
            </a:r>
            <a:endParaRPr lang="en-IN" dirty="0"/>
          </a:p>
          <a:p>
            <a:pPr rtl="0">
              <a:buFont typeface="Arial" panose="020B0604020202020204" pitchFamily="34" charset="0"/>
              <a:buChar char="•"/>
            </a:pPr>
            <a:r>
              <a:rPr lang="en-IN" b="1" dirty="0"/>
              <a:t>MITRE AI Maturity Model:</a:t>
            </a:r>
            <a:r>
              <a:rPr lang="en-IN" dirty="0"/>
              <a:t> Provides a structured approach to assess AI maturity and offers guidance for improvement.</a:t>
            </a:r>
          </a:p>
          <a:p>
            <a:pPr rtl="0"/>
            <a:r>
              <a:rPr lang="en-IN" dirty="0">
                <a:hlinkClick r:id="rId5"/>
              </a:rPr>
              <a:t>MITRE</a:t>
            </a:r>
            <a:endParaRPr lang="en-IN" dirty="0"/>
          </a:p>
          <a:p>
            <a:pPr rtl="0"/>
            <a:r>
              <a:rPr lang="en-IN" dirty="0"/>
              <a:t>By systematically evaluating these aspects, your organization can develop a clear roadmap for integrating AI agents into business processes, ensuring a strategic and effective adoption of AI technologies.</a:t>
            </a:r>
          </a:p>
          <a:p>
            <a:endParaRPr lang="en-US" dirty="0"/>
          </a:p>
        </p:txBody>
      </p:sp>
    </p:spTree>
    <p:extLst>
      <p:ext uri="{BB962C8B-B14F-4D97-AF65-F5344CB8AC3E}">
        <p14:creationId xmlns:p14="http://schemas.microsoft.com/office/powerpoint/2010/main" val="77129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IN" b="0" i="0" dirty="0">
                <a:effectLst/>
                <a:latin typeface="-apple-system"/>
              </a:rPr>
              <a:t>1️⃣ Input Layer Sophistication:</a:t>
            </a:r>
            <a:br>
              <a:rPr lang="en-IN" b="0" i="0" dirty="0">
                <a:effectLst/>
                <a:latin typeface="-apple-system"/>
              </a:rPr>
            </a:br>
            <a:br>
              <a:rPr lang="en-IN" b="0" i="0" dirty="0">
                <a:effectLst/>
                <a:latin typeface="-apple-system"/>
              </a:rPr>
            </a:br>
            <a:r>
              <a:rPr lang="en-IN" b="0" i="0" dirty="0">
                <a:effectLst/>
                <a:latin typeface="-apple-system"/>
              </a:rPr>
              <a:t>- Multimodal data processing (images, video, text)</a:t>
            </a:r>
            <a:br>
              <a:rPr lang="en-IN" b="0" i="0" dirty="0">
                <a:effectLst/>
                <a:latin typeface="-apple-system"/>
              </a:rPr>
            </a:br>
            <a:r>
              <a:rPr lang="en-IN" b="0" i="0" dirty="0">
                <a:effectLst/>
                <a:latin typeface="-apple-system"/>
              </a:rPr>
              <a:t>- Real-time data integration capabilities</a:t>
            </a:r>
            <a:br>
              <a:rPr lang="en-IN" b="0" i="0" dirty="0">
                <a:effectLst/>
                <a:latin typeface="-apple-system"/>
              </a:rPr>
            </a:br>
            <a:r>
              <a:rPr lang="en-IN" b="0" i="0" dirty="0">
                <a:effectLst/>
                <a:latin typeface="-apple-system"/>
              </a:rPr>
              <a:t>- Dynamic user feedback loops</a:t>
            </a:r>
            <a:br>
              <a:rPr lang="en-IN" b="0" i="0" dirty="0">
                <a:effectLst/>
                <a:latin typeface="-apple-system"/>
              </a:rPr>
            </a:br>
            <a:r>
              <a:rPr lang="en-IN" b="0" i="0" dirty="0">
                <a:effectLst/>
                <a:latin typeface="-apple-system"/>
              </a:rPr>
              <a:t>- Adaptive data handling mechanisms</a:t>
            </a:r>
            <a:br>
              <a:rPr lang="en-IN" b="0" i="0" dirty="0">
                <a:effectLst/>
                <a:latin typeface="-apple-system"/>
              </a:rPr>
            </a:br>
            <a:br>
              <a:rPr lang="en-IN" b="0" i="0" dirty="0">
                <a:effectLst/>
                <a:latin typeface="-apple-system"/>
              </a:rPr>
            </a:br>
            <a:r>
              <a:rPr lang="en-IN" b="0" i="0" dirty="0">
                <a:effectLst/>
                <a:latin typeface="-apple-system"/>
              </a:rPr>
              <a:t>2️⃣ Agent Orchestration Excellence:</a:t>
            </a:r>
            <a:br>
              <a:rPr lang="en-IN" b="0" i="0" dirty="0">
                <a:effectLst/>
                <a:latin typeface="-apple-system"/>
              </a:rPr>
            </a:br>
            <a:br>
              <a:rPr lang="en-IN" b="0" i="0" dirty="0">
                <a:effectLst/>
                <a:latin typeface="-apple-system"/>
              </a:rPr>
            </a:br>
            <a:r>
              <a:rPr lang="en-IN" b="0" i="0" dirty="0">
                <a:effectLst/>
                <a:latin typeface="-apple-system"/>
              </a:rPr>
              <a:t>- Dynamic task allocation for optimal resource usage</a:t>
            </a:r>
            <a:br>
              <a:rPr lang="en-IN" b="0" i="0" dirty="0">
                <a:effectLst/>
                <a:latin typeface="-apple-system"/>
              </a:rPr>
            </a:br>
            <a:r>
              <a:rPr lang="en-IN" b="0" i="0" dirty="0">
                <a:effectLst/>
                <a:latin typeface="-apple-system"/>
              </a:rPr>
              <a:t>- Sophisticated inter-agent communication protocols</a:t>
            </a:r>
            <a:br>
              <a:rPr lang="en-IN" b="0" i="0" dirty="0">
                <a:effectLst/>
                <a:latin typeface="-apple-system"/>
              </a:rPr>
            </a:br>
            <a:r>
              <a:rPr lang="en-IN" b="0" i="0" dirty="0">
                <a:effectLst/>
                <a:latin typeface="-apple-system"/>
              </a:rPr>
              <a:t>- Advanced monitoring and observability features</a:t>
            </a:r>
            <a:br>
              <a:rPr lang="en-IN" b="0" i="0" dirty="0">
                <a:effectLst/>
                <a:latin typeface="-apple-system"/>
              </a:rPr>
            </a:br>
            <a:r>
              <a:rPr lang="en-IN" b="0" i="0" dirty="0">
                <a:effectLst/>
                <a:latin typeface="-apple-system"/>
              </a:rPr>
              <a:t>- Real-time performance optimization</a:t>
            </a:r>
            <a:br>
              <a:rPr lang="en-IN" b="0" i="0" dirty="0">
                <a:effectLst/>
                <a:latin typeface="-apple-system"/>
              </a:rPr>
            </a:br>
            <a:br>
              <a:rPr lang="en-IN" b="0" i="0" dirty="0">
                <a:effectLst/>
                <a:latin typeface="-apple-system"/>
              </a:rPr>
            </a:br>
            <a:r>
              <a:rPr lang="en-IN" b="0" i="0" dirty="0">
                <a:effectLst/>
                <a:latin typeface="-apple-system"/>
              </a:rPr>
              <a:t>3️⃣ AI Agents Core Capabilities:</a:t>
            </a:r>
            <a:br>
              <a:rPr lang="en-IN" b="0" i="0" dirty="0">
                <a:effectLst/>
                <a:latin typeface="-apple-system"/>
              </a:rPr>
            </a:br>
            <a:br>
              <a:rPr lang="en-IN" b="0" i="0" dirty="0">
                <a:effectLst/>
                <a:latin typeface="-apple-system"/>
              </a:rPr>
            </a:br>
            <a:r>
              <a:rPr lang="en-IN" b="0" i="0" dirty="0">
                <a:effectLst/>
                <a:latin typeface="-apple-system"/>
              </a:rPr>
              <a:t>- Strategic planning and decision-making</a:t>
            </a:r>
            <a:br>
              <a:rPr lang="en-IN" b="0" i="0" dirty="0">
                <a:effectLst/>
                <a:latin typeface="-apple-system"/>
              </a:rPr>
            </a:br>
            <a:r>
              <a:rPr lang="en-IN" b="0" i="0" dirty="0">
                <a:effectLst/>
                <a:latin typeface="-apple-system"/>
              </a:rPr>
              <a:t>- Self-reflection and improvement mechanisms</a:t>
            </a:r>
            <a:br>
              <a:rPr lang="en-IN" b="0" i="0" dirty="0">
                <a:effectLst/>
                <a:latin typeface="-apple-system"/>
              </a:rPr>
            </a:br>
            <a:r>
              <a:rPr lang="en-IN" b="0" i="0" dirty="0">
                <a:effectLst/>
                <a:latin typeface="-apple-system"/>
              </a:rPr>
              <a:t>- Intelligent tool selection and utilization</a:t>
            </a:r>
            <a:br>
              <a:rPr lang="en-IN" b="0" i="0" dirty="0">
                <a:effectLst/>
                <a:latin typeface="-apple-system"/>
              </a:rPr>
            </a:br>
            <a:r>
              <a:rPr lang="en-IN" b="0" i="0" dirty="0">
                <a:effectLst/>
                <a:latin typeface="-apple-system"/>
              </a:rPr>
              <a:t>- Continuous learning loops for perpetual enhancement</a:t>
            </a:r>
            <a:br>
              <a:rPr lang="en-IN" b="0" i="0" dirty="0">
                <a:effectLst/>
                <a:latin typeface="-apple-system"/>
              </a:rPr>
            </a:br>
            <a:r>
              <a:rPr lang="en-IN" b="0" i="0" dirty="0">
                <a:effectLst/>
                <a:latin typeface="-apple-system"/>
              </a:rPr>
              <a:t>- Multiple specialized models working in harmony (Model 1 .. Model X)</a:t>
            </a:r>
            <a:br>
              <a:rPr lang="en-IN" b="0" i="0" dirty="0">
                <a:effectLst/>
                <a:latin typeface="-apple-system"/>
              </a:rPr>
            </a:br>
            <a:br>
              <a:rPr lang="en-IN" b="0" i="0" dirty="0">
                <a:effectLst/>
                <a:latin typeface="-apple-system"/>
              </a:rPr>
            </a:br>
            <a:r>
              <a:rPr lang="en-IN" b="0" i="0" dirty="0">
                <a:effectLst/>
                <a:latin typeface="-apple-system"/>
              </a:rPr>
              <a:t>4️⃣ Data Architecture Innovation:</a:t>
            </a:r>
            <a:br>
              <a:rPr lang="en-IN" b="0" i="0" dirty="0">
                <a:effectLst/>
                <a:latin typeface="-apple-system"/>
              </a:rPr>
            </a:br>
            <a:br>
              <a:rPr lang="en-IN" b="0" i="0" dirty="0">
                <a:effectLst/>
                <a:latin typeface="-apple-system"/>
              </a:rPr>
            </a:br>
            <a:r>
              <a:rPr lang="en-IN" b="0" i="0" dirty="0">
                <a:effectLst/>
                <a:latin typeface="-apple-system"/>
              </a:rPr>
              <a:t>- Unified storage for structured and unstructured data</a:t>
            </a:r>
            <a:br>
              <a:rPr lang="en-IN" b="0" i="0" dirty="0">
                <a:effectLst/>
                <a:latin typeface="-apple-system"/>
              </a:rPr>
            </a:br>
            <a:r>
              <a:rPr lang="en-IN" b="0" i="0" dirty="0">
                <a:effectLst/>
                <a:latin typeface="-apple-system"/>
              </a:rPr>
              <a:t>- Advanced vector stores for efficient retrieval</a:t>
            </a:r>
            <a:br>
              <a:rPr lang="en-IN" b="0" i="0" dirty="0">
                <a:effectLst/>
                <a:latin typeface="-apple-system"/>
              </a:rPr>
            </a:br>
            <a:r>
              <a:rPr lang="en-IN" b="0" i="0" dirty="0">
                <a:effectLst/>
                <a:latin typeface="-apple-system"/>
              </a:rPr>
              <a:t>- Knowledge graphs for complex relationship mapping</a:t>
            </a:r>
            <a:br>
              <a:rPr lang="en-IN" b="0" i="0" dirty="0">
                <a:effectLst/>
                <a:latin typeface="-apple-system"/>
              </a:rPr>
            </a:br>
            <a:r>
              <a:rPr lang="en-IN" b="0" i="0" dirty="0">
                <a:effectLst/>
                <a:latin typeface="-apple-system"/>
              </a:rPr>
              <a:t>- Scalable and adaptable data management</a:t>
            </a:r>
            <a:br>
              <a:rPr lang="en-IN" b="0" i="0" dirty="0">
                <a:effectLst/>
                <a:latin typeface="-apple-system"/>
              </a:rPr>
            </a:br>
            <a:br>
              <a:rPr lang="en-IN" b="0" i="0" dirty="0">
                <a:effectLst/>
                <a:latin typeface="-apple-system"/>
              </a:rPr>
            </a:br>
            <a:r>
              <a:rPr lang="en-IN" b="0" i="0" dirty="0">
                <a:effectLst/>
                <a:latin typeface="-apple-system"/>
              </a:rPr>
              <a:t>5️⃣ Output Layer Sophistication:</a:t>
            </a:r>
            <a:br>
              <a:rPr lang="en-IN" b="0" i="0" dirty="0">
                <a:effectLst/>
                <a:latin typeface="-apple-system"/>
              </a:rPr>
            </a:br>
            <a:br>
              <a:rPr lang="en-IN" b="0" i="0" dirty="0">
                <a:effectLst/>
                <a:latin typeface="-apple-system"/>
              </a:rPr>
            </a:br>
            <a:r>
              <a:rPr lang="en-IN" b="0" i="0" dirty="0">
                <a:effectLst/>
                <a:latin typeface="-apple-system"/>
              </a:rPr>
              <a:t>- Customizable output formats</a:t>
            </a:r>
            <a:br>
              <a:rPr lang="en-IN" b="0" i="0" dirty="0">
                <a:effectLst/>
                <a:latin typeface="-apple-system"/>
              </a:rPr>
            </a:br>
            <a:r>
              <a:rPr lang="en-IN" b="0" i="0" dirty="0">
                <a:effectLst/>
                <a:latin typeface="-apple-system"/>
              </a:rPr>
              <a:t>- Multi-channel delivery systems</a:t>
            </a:r>
            <a:br>
              <a:rPr lang="en-IN" b="0" i="0" dirty="0">
                <a:effectLst/>
                <a:latin typeface="-apple-system"/>
              </a:rPr>
            </a:br>
            <a:r>
              <a:rPr lang="en-IN" b="0" i="0" dirty="0">
                <a:effectLst/>
                <a:latin typeface="-apple-system"/>
              </a:rPr>
              <a:t>- Automated insight generation</a:t>
            </a:r>
            <a:br>
              <a:rPr lang="en-IN" b="0" i="0" dirty="0">
                <a:effectLst/>
                <a:latin typeface="-apple-system"/>
              </a:rPr>
            </a:br>
            <a:r>
              <a:rPr lang="en-IN" b="0" i="0" dirty="0">
                <a:effectLst/>
                <a:latin typeface="-apple-system"/>
              </a:rPr>
              <a:t>- Adaptive response mechanisms</a:t>
            </a:r>
            <a:br>
              <a:rPr lang="en-IN" b="0" i="0" dirty="0">
                <a:effectLst/>
                <a:latin typeface="-apple-system"/>
              </a:rPr>
            </a:br>
            <a:br>
              <a:rPr lang="en-IN" b="0" i="0" dirty="0">
                <a:effectLst/>
                <a:latin typeface="-apple-system"/>
              </a:rPr>
            </a:br>
            <a:r>
              <a:rPr lang="en-IN" b="0" i="0" dirty="0">
                <a:effectLst/>
                <a:latin typeface="-apple-system"/>
              </a:rPr>
              <a:t>📌 What truly sets this architecture apart is its focus on:</a:t>
            </a:r>
            <a:br>
              <a:rPr lang="en-IN" b="0" i="0" dirty="0">
                <a:effectLst/>
                <a:latin typeface="-apple-system"/>
              </a:rPr>
            </a:br>
            <a:br>
              <a:rPr lang="en-IN" b="0" i="0" dirty="0">
                <a:effectLst/>
                <a:latin typeface="-apple-system"/>
              </a:rPr>
            </a:br>
            <a:r>
              <a:rPr lang="en-IN" b="0" i="0" dirty="0">
                <a:effectLst/>
                <a:latin typeface="-apple-system"/>
              </a:rPr>
              <a:t>1. Safety &amp; Control: Ensuring reliable and secure operations</a:t>
            </a:r>
            <a:br>
              <a:rPr lang="en-IN" b="0" i="0" dirty="0">
                <a:effectLst/>
                <a:latin typeface="-apple-system"/>
              </a:rPr>
            </a:br>
            <a:r>
              <a:rPr lang="en-IN" b="0" i="0" dirty="0">
                <a:effectLst/>
                <a:latin typeface="-apple-system"/>
              </a:rPr>
              <a:t>2. Ethics &amp; Responsible AI: Building trust through ethical principles</a:t>
            </a:r>
            <a:br>
              <a:rPr lang="en-IN" b="0" i="0" dirty="0">
                <a:effectLst/>
                <a:latin typeface="-apple-system"/>
              </a:rPr>
            </a:br>
            <a:r>
              <a:rPr lang="en-IN" b="0" i="0" dirty="0">
                <a:effectLst/>
                <a:latin typeface="-apple-system"/>
              </a:rPr>
              <a:t>3. Regulatory Compliance: Futureproofing against evolving regulations</a:t>
            </a:r>
            <a:br>
              <a:rPr lang="en-IN" b="0" i="0" dirty="0">
                <a:effectLst/>
                <a:latin typeface="-apple-system"/>
              </a:rPr>
            </a:br>
            <a:r>
              <a:rPr lang="en-IN" b="0" i="0" dirty="0">
                <a:effectLst/>
                <a:latin typeface="-apple-system"/>
              </a:rPr>
              <a:t>4. Interoperability: Seamless integration capabilities</a:t>
            </a:r>
            <a:br>
              <a:rPr lang="en-IN" b="0" i="0" dirty="0">
                <a:effectLst/>
                <a:latin typeface="-apple-system"/>
              </a:rPr>
            </a:br>
            <a:r>
              <a:rPr lang="en-IN" b="0" i="0" dirty="0">
                <a:effectLst/>
                <a:latin typeface="-apple-system"/>
              </a:rPr>
              <a:t>5. Versioning &amp; Evolution: Systematic improvement tracking</a:t>
            </a:r>
            <a:br>
              <a:rPr lang="en-IN" b="0" i="0" dirty="0">
                <a:effectLst/>
                <a:latin typeface="-apple-system"/>
              </a:rPr>
            </a:br>
            <a:r>
              <a:rPr lang="en-IN" b="0" i="0" dirty="0">
                <a:effectLst/>
                <a:latin typeface="-apple-system"/>
              </a:rPr>
              <a:t>6. Human-AI Collaboration: Maintaining human-centric development</a:t>
            </a:r>
            <a:endParaRPr lang="en-US" dirty="0"/>
          </a:p>
        </p:txBody>
      </p:sp>
    </p:spTree>
    <p:extLst>
      <p:ext uri="{BB962C8B-B14F-4D97-AF65-F5344CB8AC3E}">
        <p14:creationId xmlns:p14="http://schemas.microsoft.com/office/powerpoint/2010/main" val="83720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a:p>
            <a:pPr rtl="0"/>
            <a:r>
              <a:rPr lang="en-IN" b="1" dirty="0"/>
              <a:t>1. Establish Specific Goals for AI Agent Deployment</a:t>
            </a:r>
            <a:endParaRPr lang="en-IN" dirty="0"/>
          </a:p>
          <a:p>
            <a:pPr rtl="0">
              <a:buFont typeface="Arial" panose="020B0604020202020204" pitchFamily="34" charset="0"/>
              <a:buChar char="•"/>
            </a:pPr>
            <a:r>
              <a:rPr lang="en-IN" b="1" dirty="0"/>
              <a:t>Enhancing Efficiency:</a:t>
            </a:r>
            <a:r>
              <a:rPr lang="en-IN" dirty="0"/>
              <a:t> Identify processes that are repetitive or time-consuming where AI agents can automate tasks, leading to increased operational efficiency.</a:t>
            </a:r>
          </a:p>
          <a:p>
            <a:pPr rtl="0">
              <a:buFont typeface="Arial" panose="020B0604020202020204" pitchFamily="34" charset="0"/>
              <a:buChar char="•"/>
            </a:pPr>
            <a:r>
              <a:rPr lang="en-IN" b="1" dirty="0"/>
              <a:t>Improving Decision-Making:</a:t>
            </a:r>
            <a:r>
              <a:rPr lang="en-IN" dirty="0"/>
              <a:t> Utilize AI agents to </a:t>
            </a:r>
            <a:r>
              <a:rPr lang="en-IN" dirty="0" err="1"/>
              <a:t>analyze</a:t>
            </a:r>
            <a:r>
              <a:rPr lang="en-IN" dirty="0"/>
              <a:t> large datasets and provide insights, thereby supporting more informed and timely business decisions.</a:t>
            </a:r>
          </a:p>
          <a:p>
            <a:pPr rtl="0">
              <a:buFont typeface="Arial" panose="020B0604020202020204" pitchFamily="34" charset="0"/>
              <a:buChar char="•"/>
            </a:pPr>
            <a:r>
              <a:rPr lang="en-IN" b="1" dirty="0"/>
              <a:t>Elevating Customer Engagement:</a:t>
            </a:r>
            <a:r>
              <a:rPr lang="en-IN" dirty="0"/>
              <a:t> Deploy AI agents to offer personalized customer interactions, improving satisfaction and fostering loyalty.</a:t>
            </a:r>
          </a:p>
          <a:p>
            <a:pPr rtl="0"/>
            <a:r>
              <a:rPr lang="en-IN" b="1" dirty="0"/>
              <a:t>2. Align AI Initiatives with Overarching Business Strategies</a:t>
            </a:r>
            <a:endParaRPr lang="en-IN" dirty="0"/>
          </a:p>
          <a:p>
            <a:pPr rtl="0">
              <a:buFont typeface="Arial" panose="020B0604020202020204" pitchFamily="34" charset="0"/>
              <a:buChar char="•"/>
            </a:pPr>
            <a:r>
              <a:rPr lang="en-IN" b="1" dirty="0"/>
              <a:t>Integration with Business Objectives:</a:t>
            </a:r>
            <a:r>
              <a:rPr lang="en-IN" dirty="0"/>
              <a:t> Ensure that AI projects are directly connected to the organization's key priorities, such as revenue growth, market expansion, or innovation.</a:t>
            </a:r>
          </a:p>
          <a:p>
            <a:pPr rtl="0">
              <a:buFont typeface="Arial" panose="020B0604020202020204" pitchFamily="34" charset="0"/>
              <a:buChar char="•"/>
            </a:pPr>
            <a:r>
              <a:rPr lang="en-IN" b="1" dirty="0"/>
              <a:t>Cross-Functional Collaboration:</a:t>
            </a:r>
            <a:r>
              <a:rPr lang="en-IN" dirty="0"/>
              <a:t> Engage stakeholders from various departments to align AI initiatives with diverse business needs and to facilitate seamless integration.</a:t>
            </a:r>
          </a:p>
          <a:p>
            <a:pPr rtl="0">
              <a:buFont typeface="Arial" panose="020B0604020202020204" pitchFamily="34" charset="0"/>
              <a:buChar char="•"/>
            </a:pPr>
            <a:r>
              <a:rPr lang="en-IN" b="1" dirty="0"/>
              <a:t>Continuous Evaluation:</a:t>
            </a:r>
            <a:r>
              <a:rPr lang="en-IN" dirty="0"/>
              <a:t> Regularly assess the impact of AI deployments on business outcomes and adjust strategies as necessary to maintain alignment with evolving business goals.</a:t>
            </a:r>
          </a:p>
          <a:p>
            <a:endParaRPr lang="en-US" dirty="0"/>
          </a:p>
        </p:txBody>
      </p:sp>
    </p:spTree>
    <p:extLst>
      <p:ext uri="{BB962C8B-B14F-4D97-AF65-F5344CB8AC3E}">
        <p14:creationId xmlns:p14="http://schemas.microsoft.com/office/powerpoint/2010/main" val="405923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l" fontAlgn="auto"/>
            <a:r>
              <a:rPr lang="en-IN" b="0" i="0" dirty="0">
                <a:effectLst/>
                <a:latin typeface="-apple-system"/>
              </a:rPr>
              <a:t>AI Agent for everyone series</a:t>
            </a:r>
            <a:r>
              <a:rPr lang="en-IN" b="0" i="0" dirty="0">
                <a:effectLst/>
                <a:latin typeface="var(--artdeco-reset-typography-font-family-sans)"/>
              </a:rPr>
              <a:t> </a:t>
            </a:r>
            <a:endParaRPr lang="en-IN" b="0" i="0" dirty="0">
              <a:effectLst/>
              <a:latin typeface="-apple-system"/>
            </a:endParaRPr>
          </a:p>
          <a:p>
            <a:pPr algn="l" fontAlgn="auto"/>
            <a:endParaRPr lang="en-IN" b="0" i="0" dirty="0">
              <a:effectLst/>
              <a:latin typeface="-apple-system"/>
            </a:endParaRPr>
          </a:p>
          <a:p>
            <a:pPr algn="l" fontAlgn="auto"/>
            <a:endParaRPr lang="en-IN" b="0" i="0" dirty="0">
              <a:effectLst/>
              <a:latin typeface="-apple-system"/>
            </a:endParaRPr>
          </a:p>
          <a:p>
            <a:pPr algn="l" fontAlgn="auto"/>
            <a:r>
              <a:rPr lang="en-IN" b="0" i="0" dirty="0">
                <a:effectLst/>
                <a:latin typeface="-apple-system"/>
              </a:rPr>
              <a:t>https://</a:t>
            </a:r>
            <a:r>
              <a:rPr lang="en-IN" b="0" i="0" dirty="0" err="1">
                <a:effectLst/>
                <a:latin typeface="-apple-system"/>
              </a:rPr>
              <a:t>www.linkedin.com</a:t>
            </a:r>
            <a:r>
              <a:rPr lang="en-IN" b="0" i="0" dirty="0">
                <a:effectLst/>
                <a:latin typeface="-apple-system"/>
              </a:rPr>
              <a:t>/pulse/ai-agent-everyone-part-5-magentic-one-multi-agent-tasks-govindaraj-71ryc/?</a:t>
            </a:r>
            <a:r>
              <a:rPr lang="en-IN" b="0" i="0" dirty="0" err="1">
                <a:effectLst/>
                <a:latin typeface="-apple-system"/>
              </a:rPr>
              <a:t>trackingId</a:t>
            </a:r>
            <a:r>
              <a:rPr lang="en-IN" b="0" i="0" dirty="0">
                <a:effectLst/>
                <a:latin typeface="-apple-system"/>
              </a:rPr>
              <a:t>=9DE0cNvgqOYhwG8EDeNrvw%3D%3D</a:t>
            </a:r>
          </a:p>
          <a:p>
            <a:pPr algn="l" fontAlgn="auto"/>
            <a:br>
              <a:rPr lang="en-IN" b="0" i="0" dirty="0">
                <a:effectLst/>
                <a:latin typeface="-apple-system"/>
              </a:rPr>
            </a:br>
            <a:endParaRPr lang="en-IN" b="0" i="0" dirty="0">
              <a:effectLst/>
              <a:latin typeface="-apple-system"/>
            </a:endParaRPr>
          </a:p>
          <a:p>
            <a:pPr algn="l" fontAlgn="auto"/>
            <a:r>
              <a:rPr lang="en-IN" b="0" i="0" dirty="0">
                <a:effectLst/>
                <a:latin typeface="var(--artdeco-reset-typography-font-family-sans)"/>
                <a:hlinkClick r:id="rId3"/>
              </a:rPr>
              <a:t>AI Agent for Everyone - Part 4 OpenAI Swam</a:t>
            </a:r>
            <a:endParaRPr lang="en-IN" b="0" i="0" dirty="0">
              <a:effectLst/>
              <a:latin typeface="-apple-system"/>
            </a:endParaRPr>
          </a:p>
          <a:p>
            <a:pPr algn="l" fontAlgn="auto"/>
            <a:br>
              <a:rPr lang="en-IN" b="0" i="0" dirty="0">
                <a:effectLst/>
                <a:latin typeface="-apple-system"/>
              </a:rPr>
            </a:br>
            <a:endParaRPr lang="en-IN" b="0" i="0" dirty="0">
              <a:effectLst/>
              <a:latin typeface="-apple-system"/>
            </a:endParaRPr>
          </a:p>
          <a:p>
            <a:pPr algn="l" fontAlgn="auto"/>
            <a:r>
              <a:rPr lang="en-IN" b="0" i="0" dirty="0">
                <a:effectLst/>
                <a:latin typeface="var(--artdeco-reset-typography-font-family-sans)"/>
                <a:hlinkClick r:id="rId4"/>
              </a:rPr>
              <a:t>AI Agent for everyone - Part 3</a:t>
            </a:r>
            <a:endParaRPr lang="en-IN" b="0" i="0" dirty="0">
              <a:effectLst/>
              <a:latin typeface="-apple-system"/>
            </a:endParaRPr>
          </a:p>
          <a:p>
            <a:pPr algn="l" fontAlgn="auto"/>
            <a:br>
              <a:rPr lang="en-IN" b="0" i="0" dirty="0">
                <a:effectLst/>
                <a:latin typeface="-apple-system"/>
              </a:rPr>
            </a:br>
            <a:endParaRPr lang="en-IN" b="0" i="0" dirty="0">
              <a:effectLst/>
              <a:latin typeface="-apple-system"/>
            </a:endParaRPr>
          </a:p>
          <a:p>
            <a:pPr algn="l" fontAlgn="auto"/>
            <a:r>
              <a:rPr lang="en-IN" b="0" i="0" dirty="0">
                <a:effectLst/>
                <a:latin typeface="var(--artdeco-reset-typography-font-family-sans)"/>
                <a:hlinkClick r:id="rId5"/>
              </a:rPr>
              <a:t>AI Agent for everyone - Part 2</a:t>
            </a:r>
            <a:endParaRPr lang="en-IN" b="0" i="0" dirty="0">
              <a:effectLst/>
              <a:latin typeface="-apple-system"/>
            </a:endParaRPr>
          </a:p>
          <a:p>
            <a:pPr algn="l" fontAlgn="auto"/>
            <a:br>
              <a:rPr lang="en-IN" b="0" i="0" dirty="0">
                <a:effectLst/>
                <a:latin typeface="-apple-system"/>
              </a:rPr>
            </a:br>
            <a:endParaRPr lang="en-IN" b="0" i="0" dirty="0">
              <a:effectLst/>
              <a:latin typeface="-apple-system"/>
            </a:endParaRPr>
          </a:p>
          <a:p>
            <a:pPr algn="l" fontAlgn="auto"/>
            <a:r>
              <a:rPr lang="en-IN" b="0" i="0" dirty="0">
                <a:effectLst/>
                <a:latin typeface="var(--artdeco-reset-typography-font-family-sans)"/>
                <a:hlinkClick r:id="rId6"/>
              </a:rPr>
              <a:t>AI Agent for everyone - Part 1</a:t>
            </a:r>
            <a:endParaRPr lang="en-IN" b="0" i="0" dirty="0">
              <a:effectLst/>
              <a:latin typeface="-apple-system"/>
            </a:endParaRPr>
          </a:p>
          <a:p>
            <a:endParaRPr lang="en-US" dirty="0"/>
          </a:p>
        </p:txBody>
      </p:sp>
    </p:spTree>
    <p:extLst>
      <p:ext uri="{BB962C8B-B14F-4D97-AF65-F5344CB8AC3E}">
        <p14:creationId xmlns:p14="http://schemas.microsoft.com/office/powerpoint/2010/main" val="1304671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44275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660898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11/14/24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81053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359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with 1-column">
  <p:cSld name="Table with 1-column">
    <p:spTree>
      <p:nvGrpSpPr>
        <p:cNvPr id="1" name="Shape 908"/>
        <p:cNvGrpSpPr/>
        <p:nvPr/>
      </p:nvGrpSpPr>
      <p:grpSpPr>
        <a:xfrm>
          <a:off x="0" y="0"/>
          <a:ext cx="0" cy="0"/>
          <a:chOff x="0" y="0"/>
          <a:chExt cx="0" cy="0"/>
        </a:xfrm>
      </p:grpSpPr>
      <p:sp>
        <p:nvSpPr>
          <p:cNvPr id="909" name="Google Shape;909;p107"/>
          <p:cNvSpPr txBox="1">
            <a:spLocks noGrp="1"/>
          </p:cNvSpPr>
          <p:nvPr>
            <p:ph type="sldNum" idx="12"/>
          </p:nvPr>
        </p:nvSpPr>
        <p:spPr>
          <a:xfrm>
            <a:off x="13345055" y="7552561"/>
            <a:ext cx="877920" cy="629760"/>
          </a:xfrm>
          <a:prstGeom prst="rect">
            <a:avLst/>
          </a:prstGeom>
        </p:spPr>
        <p:txBody>
          <a:bodyPr spcFirstLastPara="1" wrap="square" lIns="91425" tIns="91425" rIns="91425" bIns="91425" anchor="t" anchorCtr="0">
            <a:noAutofit/>
          </a:bodyPr>
          <a:lstStyle>
            <a:lvl1pPr lvl="0" rtl="0">
              <a:buNone/>
              <a:defRPr sz="1280"/>
            </a:lvl1pPr>
            <a:lvl2pPr lvl="1" rtl="0">
              <a:buNone/>
              <a:defRPr sz="1280"/>
            </a:lvl2pPr>
            <a:lvl3pPr lvl="2" rtl="0">
              <a:buNone/>
              <a:defRPr sz="1280"/>
            </a:lvl3pPr>
            <a:lvl4pPr lvl="3" rtl="0">
              <a:buNone/>
              <a:defRPr sz="1280"/>
            </a:lvl4pPr>
            <a:lvl5pPr lvl="4" rtl="0">
              <a:buNone/>
              <a:defRPr sz="1280"/>
            </a:lvl5pPr>
            <a:lvl6pPr lvl="5" rtl="0">
              <a:buNone/>
              <a:defRPr sz="1280"/>
            </a:lvl6pPr>
            <a:lvl7pPr lvl="6" rtl="0">
              <a:buNone/>
              <a:defRPr sz="1280"/>
            </a:lvl7pPr>
            <a:lvl8pPr lvl="7" rtl="0">
              <a:buNone/>
              <a:defRPr sz="1280"/>
            </a:lvl8pPr>
            <a:lvl9pPr lvl="8" rtl="0">
              <a:buNone/>
              <a:defRPr sz="1280"/>
            </a:lvl9pPr>
          </a:lstStyle>
          <a:p>
            <a:pPr algn="r"/>
            <a:fld id="{00000000-1234-1234-1234-123412341234}" type="slidenum">
              <a:rPr lang="en" smtClean="0"/>
              <a:pPr algn="r"/>
              <a:t>‹#›</a:t>
            </a:fld>
            <a:endParaRPr lang="en"/>
          </a:p>
        </p:txBody>
      </p:sp>
      <p:sp>
        <p:nvSpPr>
          <p:cNvPr id="910" name="Google Shape;910;p107"/>
          <p:cNvSpPr txBox="1">
            <a:spLocks noGrp="1"/>
          </p:cNvSpPr>
          <p:nvPr>
            <p:ph type="title"/>
          </p:nvPr>
        </p:nvSpPr>
        <p:spPr>
          <a:xfrm>
            <a:off x="555955" y="668080"/>
            <a:ext cx="1168944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840"/>
            </a:lvl1pPr>
            <a:lvl2pPr lvl="1" rtl="0">
              <a:spcBef>
                <a:spcPts val="0"/>
              </a:spcBef>
              <a:spcAft>
                <a:spcPts val="0"/>
              </a:spcAft>
              <a:buSzPts val="2400"/>
              <a:buNone/>
              <a:defRPr sz="3840"/>
            </a:lvl2pPr>
            <a:lvl3pPr lvl="2" rtl="0">
              <a:spcBef>
                <a:spcPts val="0"/>
              </a:spcBef>
              <a:spcAft>
                <a:spcPts val="0"/>
              </a:spcAft>
              <a:buSzPts val="2400"/>
              <a:buNone/>
              <a:defRPr sz="3840"/>
            </a:lvl3pPr>
            <a:lvl4pPr lvl="3" rtl="0">
              <a:spcBef>
                <a:spcPts val="0"/>
              </a:spcBef>
              <a:spcAft>
                <a:spcPts val="0"/>
              </a:spcAft>
              <a:buSzPts val="2400"/>
              <a:buNone/>
              <a:defRPr sz="3840"/>
            </a:lvl4pPr>
            <a:lvl5pPr lvl="4" rtl="0">
              <a:spcBef>
                <a:spcPts val="0"/>
              </a:spcBef>
              <a:spcAft>
                <a:spcPts val="0"/>
              </a:spcAft>
              <a:buSzPts val="2400"/>
              <a:buNone/>
              <a:defRPr sz="3840"/>
            </a:lvl5pPr>
            <a:lvl6pPr lvl="5" rtl="0">
              <a:spcBef>
                <a:spcPts val="0"/>
              </a:spcBef>
              <a:spcAft>
                <a:spcPts val="0"/>
              </a:spcAft>
              <a:buSzPts val="2400"/>
              <a:buNone/>
              <a:defRPr sz="3840"/>
            </a:lvl6pPr>
            <a:lvl7pPr lvl="6" rtl="0">
              <a:spcBef>
                <a:spcPts val="0"/>
              </a:spcBef>
              <a:spcAft>
                <a:spcPts val="0"/>
              </a:spcAft>
              <a:buSzPts val="2400"/>
              <a:buNone/>
              <a:defRPr sz="3840"/>
            </a:lvl7pPr>
            <a:lvl8pPr lvl="7" rtl="0">
              <a:spcBef>
                <a:spcPts val="0"/>
              </a:spcBef>
              <a:spcAft>
                <a:spcPts val="0"/>
              </a:spcAft>
              <a:buSzPts val="2400"/>
              <a:buNone/>
              <a:defRPr sz="3840"/>
            </a:lvl8pPr>
            <a:lvl9pPr lvl="8" rtl="0">
              <a:spcBef>
                <a:spcPts val="0"/>
              </a:spcBef>
              <a:spcAft>
                <a:spcPts val="0"/>
              </a:spcAft>
              <a:buSzPts val="2400"/>
              <a:buNone/>
              <a:defRPr sz="3840"/>
            </a:lvl9pPr>
          </a:lstStyle>
          <a:p>
            <a:endParaRPr/>
          </a:p>
        </p:txBody>
      </p:sp>
      <p:pic>
        <p:nvPicPr>
          <p:cNvPr id="911" name="Google Shape;911;p107"/>
          <p:cNvPicPr preferRelativeResize="0"/>
          <p:nvPr/>
        </p:nvPicPr>
        <p:blipFill>
          <a:blip r:embed="rId2">
            <a:alphaModFix/>
          </a:blip>
          <a:stretch>
            <a:fillRect/>
          </a:stretch>
        </p:blipFill>
        <p:spPr>
          <a:xfrm>
            <a:off x="731522" y="563121"/>
            <a:ext cx="660040" cy="44000"/>
          </a:xfrm>
          <a:prstGeom prst="rect">
            <a:avLst/>
          </a:prstGeom>
          <a:noFill/>
          <a:ln>
            <a:noFill/>
          </a:ln>
        </p:spPr>
      </p:pic>
      <p:sp>
        <p:nvSpPr>
          <p:cNvPr id="912" name="Google Shape;912;p107"/>
          <p:cNvSpPr txBox="1">
            <a:spLocks noGrp="1"/>
          </p:cNvSpPr>
          <p:nvPr>
            <p:ph type="subTitle" idx="1"/>
          </p:nvPr>
        </p:nvSpPr>
        <p:spPr>
          <a:xfrm>
            <a:off x="895480" y="1885440"/>
            <a:ext cx="13029120" cy="974880"/>
          </a:xfrm>
          <a:prstGeom prst="rect">
            <a:avLst/>
          </a:prstGeom>
        </p:spPr>
        <p:txBody>
          <a:bodyPr spcFirstLastPara="1" wrap="square" lIns="114300" tIns="91425" rIns="91425" bIns="91425" anchor="ctr" anchorCtr="0">
            <a:noAutofit/>
          </a:bodyPr>
          <a:lstStyle>
            <a:lvl1pPr lvl="0" rtl="0">
              <a:spcBef>
                <a:spcPts val="0"/>
              </a:spcBef>
              <a:spcAft>
                <a:spcPts val="0"/>
              </a:spcAft>
              <a:buClr>
                <a:schemeClr val="dk1"/>
              </a:buClr>
              <a:buSzPts val="1400"/>
              <a:buFont typeface="Karla"/>
              <a:buNone/>
              <a:defRPr b="1">
                <a:latin typeface="Karla"/>
                <a:ea typeface="Karla"/>
                <a:cs typeface="Karla"/>
                <a:sym typeface="Karla"/>
              </a:defRPr>
            </a:lvl1pPr>
            <a:lvl2pPr lvl="1" rtl="0">
              <a:spcBef>
                <a:spcPts val="0"/>
              </a:spcBef>
              <a:spcAft>
                <a:spcPts val="0"/>
              </a:spcAft>
              <a:buClr>
                <a:schemeClr val="dk1"/>
              </a:buClr>
              <a:buSzPts val="1400"/>
              <a:buFont typeface="Karla"/>
              <a:buNone/>
              <a:defRPr b="1">
                <a:latin typeface="Karla"/>
                <a:ea typeface="Karla"/>
                <a:cs typeface="Karla"/>
                <a:sym typeface="Karla"/>
              </a:defRPr>
            </a:lvl2pPr>
            <a:lvl3pPr lvl="2" rtl="0">
              <a:spcBef>
                <a:spcPts val="2560"/>
              </a:spcBef>
              <a:spcAft>
                <a:spcPts val="0"/>
              </a:spcAft>
              <a:buClr>
                <a:schemeClr val="dk1"/>
              </a:buClr>
              <a:buSzPts val="1400"/>
              <a:buFont typeface="Karla"/>
              <a:buNone/>
              <a:defRPr b="1">
                <a:latin typeface="Karla"/>
                <a:ea typeface="Karla"/>
                <a:cs typeface="Karla"/>
                <a:sym typeface="Karla"/>
              </a:defRPr>
            </a:lvl3pPr>
            <a:lvl4pPr lvl="3" rtl="0">
              <a:spcBef>
                <a:spcPts val="2560"/>
              </a:spcBef>
              <a:spcAft>
                <a:spcPts val="0"/>
              </a:spcAft>
              <a:buClr>
                <a:schemeClr val="dk1"/>
              </a:buClr>
              <a:buSzPts val="1400"/>
              <a:buFont typeface="Karla"/>
              <a:buNone/>
              <a:defRPr b="1">
                <a:latin typeface="Karla"/>
                <a:ea typeface="Karla"/>
                <a:cs typeface="Karla"/>
                <a:sym typeface="Karla"/>
              </a:defRPr>
            </a:lvl4pPr>
            <a:lvl5pPr lvl="4" rtl="0">
              <a:spcBef>
                <a:spcPts val="2560"/>
              </a:spcBef>
              <a:spcAft>
                <a:spcPts val="0"/>
              </a:spcAft>
              <a:buClr>
                <a:schemeClr val="dk1"/>
              </a:buClr>
              <a:buSzPts val="1400"/>
              <a:buFont typeface="Karla"/>
              <a:buNone/>
              <a:defRPr b="1">
                <a:latin typeface="Karla"/>
                <a:ea typeface="Karla"/>
                <a:cs typeface="Karla"/>
                <a:sym typeface="Karla"/>
              </a:defRPr>
            </a:lvl5pPr>
            <a:lvl6pPr lvl="5" rtl="0">
              <a:spcBef>
                <a:spcPts val="2560"/>
              </a:spcBef>
              <a:spcAft>
                <a:spcPts val="0"/>
              </a:spcAft>
              <a:buClr>
                <a:schemeClr val="dk1"/>
              </a:buClr>
              <a:buSzPts val="1400"/>
              <a:buFont typeface="Karla"/>
              <a:buNone/>
              <a:defRPr b="1">
                <a:latin typeface="Karla"/>
                <a:ea typeface="Karla"/>
                <a:cs typeface="Karla"/>
                <a:sym typeface="Karla"/>
              </a:defRPr>
            </a:lvl6pPr>
            <a:lvl7pPr lvl="6" rtl="0">
              <a:spcBef>
                <a:spcPts val="2560"/>
              </a:spcBef>
              <a:spcAft>
                <a:spcPts val="0"/>
              </a:spcAft>
              <a:buClr>
                <a:schemeClr val="dk1"/>
              </a:buClr>
              <a:buSzPts val="1400"/>
              <a:buFont typeface="Karla"/>
              <a:buNone/>
              <a:defRPr b="1">
                <a:latin typeface="Karla"/>
                <a:ea typeface="Karla"/>
                <a:cs typeface="Karla"/>
                <a:sym typeface="Karla"/>
              </a:defRPr>
            </a:lvl7pPr>
            <a:lvl8pPr lvl="7" rtl="0">
              <a:spcBef>
                <a:spcPts val="2560"/>
              </a:spcBef>
              <a:spcAft>
                <a:spcPts val="0"/>
              </a:spcAft>
              <a:buClr>
                <a:schemeClr val="dk1"/>
              </a:buClr>
              <a:buSzPts val="1400"/>
              <a:buFont typeface="Karla"/>
              <a:buNone/>
              <a:defRPr b="1">
                <a:latin typeface="Karla"/>
                <a:ea typeface="Karla"/>
                <a:cs typeface="Karla"/>
                <a:sym typeface="Karla"/>
              </a:defRPr>
            </a:lvl8pPr>
            <a:lvl9pPr lvl="8" rtl="0">
              <a:spcBef>
                <a:spcPts val="2560"/>
              </a:spcBef>
              <a:spcAft>
                <a:spcPts val="2560"/>
              </a:spcAft>
              <a:buClr>
                <a:schemeClr val="dk1"/>
              </a:buClr>
              <a:buSzPts val="1400"/>
              <a:buFont typeface="Karla"/>
              <a:buNone/>
              <a:defRPr b="1">
                <a:latin typeface="Karla"/>
                <a:ea typeface="Karla"/>
                <a:cs typeface="Karla"/>
                <a:sym typeface="Karla"/>
              </a:defRPr>
            </a:lvl9pPr>
          </a:lstStyle>
          <a:p>
            <a:endParaRPr/>
          </a:p>
        </p:txBody>
      </p:sp>
      <p:sp>
        <p:nvSpPr>
          <p:cNvPr id="913" name="Google Shape;913;p107"/>
          <p:cNvSpPr txBox="1">
            <a:spLocks noGrp="1"/>
          </p:cNvSpPr>
          <p:nvPr>
            <p:ph type="body" idx="2"/>
          </p:nvPr>
        </p:nvSpPr>
        <p:spPr>
          <a:xfrm>
            <a:off x="895320" y="3161320"/>
            <a:ext cx="13029120" cy="4093440"/>
          </a:xfrm>
          <a:prstGeom prst="rect">
            <a:avLst/>
          </a:prstGeom>
          <a:noFill/>
        </p:spPr>
        <p:txBody>
          <a:bodyPr spcFirstLastPara="1" wrap="square" lIns="0" tIns="91425" rIns="91425" bIns="91425" anchor="t" anchorCtr="0">
            <a:noAutofit/>
          </a:bodyPr>
          <a:lstStyle>
            <a:lvl1pPr marL="731502" lvl="0" indent="-487668" rtl="0">
              <a:lnSpc>
                <a:spcPct val="100000"/>
              </a:lnSpc>
              <a:spcBef>
                <a:spcPts val="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1pPr>
            <a:lvl2pPr marL="1463004" lvl="1"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2pPr>
            <a:lvl3pPr marL="2194505" lvl="2"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3pPr>
            <a:lvl4pPr marL="2926007" lvl="3"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4pPr>
            <a:lvl5pPr marL="3657509" lvl="4"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5pPr>
            <a:lvl6pPr marL="4389011" lvl="5"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6pPr>
            <a:lvl7pPr marL="5120512" lvl="6"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7pPr>
            <a:lvl8pPr marL="5852014" lvl="7" indent="-487668" rtl="0">
              <a:lnSpc>
                <a:spcPct val="100000"/>
              </a:lnSpc>
              <a:spcBef>
                <a:spcPts val="2560"/>
              </a:spcBef>
              <a:spcAft>
                <a:spcPts val="0"/>
              </a:spcAft>
              <a:buClr>
                <a:schemeClr val="accent1"/>
              </a:buClr>
              <a:buSzPts val="1200"/>
              <a:buFont typeface="Open Sans"/>
              <a:buChar char="■"/>
              <a:defRPr sz="1920">
                <a:solidFill>
                  <a:schemeClr val="dk1"/>
                </a:solidFill>
                <a:latin typeface="Open Sans"/>
                <a:ea typeface="Open Sans"/>
                <a:cs typeface="Open Sans"/>
                <a:sym typeface="Open Sans"/>
              </a:defRPr>
            </a:lvl8pPr>
            <a:lvl9pPr marL="6583516" lvl="8" indent="-487668" rtl="0">
              <a:lnSpc>
                <a:spcPct val="100000"/>
              </a:lnSpc>
              <a:spcBef>
                <a:spcPts val="2560"/>
              </a:spcBef>
              <a:spcAft>
                <a:spcPts val="2560"/>
              </a:spcAft>
              <a:buClr>
                <a:schemeClr val="accent1"/>
              </a:buClr>
              <a:buSzPts val="1200"/>
              <a:buFont typeface="Open Sans"/>
              <a:buChar char="■"/>
              <a:defRPr sz="192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61586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raveengovianalytics/falcon-evaluate" TargetMode="External"/><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579418" y="1373028"/>
            <a:ext cx="11471564"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Architecting Intelligence: The Evolution of AI Agents in Enterprise Strategy</a:t>
            </a:r>
            <a:endParaRPr lang="en-US" sz="6150" dirty="0"/>
          </a:p>
        </p:txBody>
      </p:sp>
      <p:sp>
        <p:nvSpPr>
          <p:cNvPr id="3" name="Text 1"/>
          <p:cNvSpPr/>
          <p:nvPr/>
        </p:nvSpPr>
        <p:spPr>
          <a:xfrm>
            <a:off x="1062731" y="499479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AI agents transform enterprise strategy, enhancing processes, decision-making, and customer engagement. This explores the AI maturity landscape, architectural considerations, and implementation frameworks to harness AI for digital transformation.</a:t>
            </a:r>
            <a:endParaRPr lang="en-US" sz="1750" dirty="0"/>
          </a:p>
        </p:txBody>
      </p:sp>
      <p:sp>
        <p:nvSpPr>
          <p:cNvPr id="6" name="Text 1">
            <a:extLst>
              <a:ext uri="{FF2B5EF4-FFF2-40B4-BE49-F238E27FC236}">
                <a16:creationId xmlns:a16="http://schemas.microsoft.com/office/drawing/2014/main" id="{726D9C6A-72B2-EFEF-0AD8-885939C2CC27}"/>
              </a:ext>
            </a:extLst>
          </p:cNvPr>
          <p:cNvSpPr/>
          <p:nvPr/>
        </p:nvSpPr>
        <p:spPr>
          <a:xfrm>
            <a:off x="793790" y="6742916"/>
            <a:ext cx="13042821" cy="725805"/>
          </a:xfrm>
          <a:prstGeom prst="rect">
            <a:avLst/>
          </a:prstGeom>
          <a:noFill/>
          <a:ln/>
        </p:spPr>
        <p:txBody>
          <a:bodyPr wrap="square" lIns="0" tIns="0" rIns="0" bIns="0" rtlCol="0" anchor="t"/>
          <a:lstStyle/>
          <a:p>
            <a:pPr marL="0" indent="0">
              <a:lnSpc>
                <a:spcPts val="2850"/>
              </a:lnSpc>
              <a:buNone/>
            </a:pPr>
            <a:r>
              <a:rPr lang="en-US" sz="2800" dirty="0">
                <a:solidFill>
                  <a:schemeClr val="bg1"/>
                </a:solidFill>
              </a:rPr>
              <a:t>Praveen Govindaraj</a:t>
            </a:r>
          </a:p>
          <a:p>
            <a:pPr marL="0" indent="0">
              <a:lnSpc>
                <a:spcPts val="2850"/>
              </a:lnSpc>
              <a:buNone/>
            </a:pPr>
            <a:endParaRPr lang="en-US" sz="2800" dirty="0">
              <a:solidFill>
                <a:schemeClr val="bg1"/>
              </a:solidFill>
            </a:endParaRPr>
          </a:p>
          <a:p>
            <a:pPr marL="0" indent="0">
              <a:lnSpc>
                <a:spcPts val="2850"/>
              </a:lnSpc>
              <a:buNone/>
            </a:pPr>
            <a:r>
              <a:rPr lang="en-US" sz="2800" dirty="0">
                <a:solidFill>
                  <a:schemeClr val="bg1"/>
                </a:solidFill>
              </a:rPr>
              <a:t>Lead AI Engineer , Singtel </a:t>
            </a:r>
          </a:p>
          <a:p>
            <a:pPr marL="0" indent="0">
              <a:lnSpc>
                <a:spcPts val="2850"/>
              </a:lnSpc>
              <a:buNone/>
            </a:pPr>
            <a:endParaRPr lang="en-US"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1398E9-C32C-0478-D9AC-ACD0CEE5F62E}"/>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Google Shape;1970;p236">
            <a:extLst>
              <a:ext uri="{FF2B5EF4-FFF2-40B4-BE49-F238E27FC236}">
                <a16:creationId xmlns:a16="http://schemas.microsoft.com/office/drawing/2014/main" id="{B383676B-CCC7-A921-3462-E5575FD0F44E}"/>
              </a:ext>
            </a:extLst>
          </p:cNvPr>
          <p:cNvSpPr txBox="1">
            <a:spLocks/>
          </p:cNvSpPr>
          <p:nvPr/>
        </p:nvSpPr>
        <p:spPr>
          <a:xfrm>
            <a:off x="792049" y="3320527"/>
            <a:ext cx="3456993" cy="3686287"/>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indent="0">
              <a:spcAft>
                <a:spcPts val="600"/>
              </a:spcAft>
            </a:pPr>
            <a:r>
              <a:rPr lang="en-US" sz="4800" kern="1200">
                <a:solidFill>
                  <a:srgbClr val="FFFFFF"/>
                </a:solidFill>
                <a:latin typeface="+mj-lt"/>
                <a:ea typeface="+mj-ea"/>
                <a:cs typeface="+mj-cs"/>
              </a:rPr>
              <a:t>Assessing Organizational Readiness for AI Integration</a:t>
            </a:r>
          </a:p>
        </p:txBody>
      </p:sp>
      <p:pic>
        <p:nvPicPr>
          <p:cNvPr id="3" name="Picture 2" descr="A diagram of a funnel&#10;&#10;Description automatically generated">
            <a:extLst>
              <a:ext uri="{FF2B5EF4-FFF2-40B4-BE49-F238E27FC236}">
                <a16:creationId xmlns:a16="http://schemas.microsoft.com/office/drawing/2014/main" id="{C61BB150-463F-3DD2-569F-64E6609F1994}"/>
              </a:ext>
            </a:extLst>
          </p:cNvPr>
          <p:cNvPicPr>
            <a:picLocks noChangeAspect="1"/>
          </p:cNvPicPr>
          <p:nvPr/>
        </p:nvPicPr>
        <p:blipFill>
          <a:blip r:embed="rId3"/>
          <a:stretch>
            <a:fillRect/>
          </a:stretch>
        </p:blipFill>
        <p:spPr>
          <a:xfrm>
            <a:off x="4968027" y="334053"/>
            <a:ext cx="9540670" cy="7560977"/>
          </a:xfrm>
          <a:prstGeom prst="rect">
            <a:avLst/>
          </a:prstGeom>
        </p:spPr>
      </p:pic>
    </p:spTree>
    <p:extLst>
      <p:ext uri="{BB962C8B-B14F-4D97-AF65-F5344CB8AC3E}">
        <p14:creationId xmlns:p14="http://schemas.microsoft.com/office/powerpoint/2010/main" val="2653710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9912E-8F5C-21D6-CD47-26284438F4AA}"/>
            </a:ext>
          </a:extLst>
        </p:cNvPr>
        <p:cNvGrpSpPr/>
        <p:nvPr/>
      </p:nvGrpSpPr>
      <p:grpSpPr>
        <a:xfrm>
          <a:off x="0" y="0"/>
          <a:ext cx="0" cy="0"/>
          <a:chOff x="0" y="0"/>
          <a:chExt cx="0" cy="0"/>
        </a:xfrm>
      </p:grpSpPr>
      <p:sp>
        <p:nvSpPr>
          <p:cNvPr id="23" name="Google Shape;1970;p236">
            <a:extLst>
              <a:ext uri="{FF2B5EF4-FFF2-40B4-BE49-F238E27FC236}">
                <a16:creationId xmlns:a16="http://schemas.microsoft.com/office/drawing/2014/main" id="{77912C69-F50F-AC97-90EB-CA2D8CCD5CF2}"/>
              </a:ext>
            </a:extLst>
          </p:cNvPr>
          <p:cNvSpPr txBox="1">
            <a:spLocks/>
          </p:cNvSpPr>
          <p:nvPr/>
        </p:nvSpPr>
        <p:spPr>
          <a:xfrm>
            <a:off x="409882" y="279556"/>
            <a:ext cx="10915920" cy="687240"/>
          </a:xfrm>
          <a:prstGeom prst="rect">
            <a:avLst/>
          </a:prstGeom>
        </p:spPr>
        <p:txBody>
          <a:bodyPr spcFirstLastPara="1" vert="horz" wrap="square" lIns="109710" tIns="109710" rIns="109710" bIns="10971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Bef>
                <a:spcPts val="0"/>
              </a:spcBef>
            </a:pPr>
            <a:r>
              <a:rPr lang="en-IN" sz="3840"/>
              <a:t>Typical LLM Agent</a:t>
            </a:r>
            <a:endParaRPr lang="en-IN" sz="3840" dirty="0"/>
          </a:p>
        </p:txBody>
      </p:sp>
      <p:pic>
        <p:nvPicPr>
          <p:cNvPr id="1026" name="Picture 2" descr="No alt text provided for this image">
            <a:extLst>
              <a:ext uri="{FF2B5EF4-FFF2-40B4-BE49-F238E27FC236}">
                <a16:creationId xmlns:a16="http://schemas.microsoft.com/office/drawing/2014/main" id="{AF85BD67-F51F-C0D2-220C-FC5D99256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6" y="266701"/>
            <a:ext cx="14183051" cy="746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325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 0">
            <a:extLst>
              <a:ext uri="{FF2B5EF4-FFF2-40B4-BE49-F238E27FC236}">
                <a16:creationId xmlns:a16="http://schemas.microsoft.com/office/drawing/2014/main" id="{40900C88-27A3-D2E1-0652-61F55772651F}"/>
              </a:ext>
            </a:extLst>
          </p:cNvPr>
          <p:cNvSpPr/>
          <p:nvPr/>
        </p:nvSpPr>
        <p:spPr>
          <a:xfrm>
            <a:off x="792049" y="3320527"/>
            <a:ext cx="3456993" cy="3686287"/>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4800" kern="1200">
                <a:solidFill>
                  <a:srgbClr val="FFFFFF"/>
                </a:solidFill>
                <a:latin typeface="+mj-lt"/>
                <a:ea typeface="+mj-ea"/>
                <a:cs typeface="+mj-cs"/>
              </a:rPr>
              <a:t>The GenAI Maturity Landscape: A Journey of Evolution</a:t>
            </a:r>
          </a:p>
        </p:txBody>
      </p:sp>
      <p:pic>
        <p:nvPicPr>
          <p:cNvPr id="4" name="Picture 3" descr="A screen shot of a cell phone&#10;&#10;Description automatically generated">
            <a:extLst>
              <a:ext uri="{FF2B5EF4-FFF2-40B4-BE49-F238E27FC236}">
                <a16:creationId xmlns:a16="http://schemas.microsoft.com/office/drawing/2014/main" id="{3269548B-0980-3162-2F0F-91CE7CB35791}"/>
              </a:ext>
            </a:extLst>
          </p:cNvPr>
          <p:cNvPicPr>
            <a:picLocks noChangeAspect="1"/>
          </p:cNvPicPr>
          <p:nvPr/>
        </p:nvPicPr>
        <p:blipFill>
          <a:blip r:embed="rId2"/>
          <a:stretch>
            <a:fillRect/>
          </a:stretch>
        </p:blipFill>
        <p:spPr>
          <a:xfrm>
            <a:off x="6548513" y="560649"/>
            <a:ext cx="6379698" cy="7108301"/>
          </a:xfrm>
          <a:prstGeom prst="rect">
            <a:avLst/>
          </a:prstGeom>
        </p:spPr>
      </p:pic>
    </p:spTree>
    <p:extLst>
      <p:ext uri="{BB962C8B-B14F-4D97-AF65-F5344CB8AC3E}">
        <p14:creationId xmlns:p14="http://schemas.microsoft.com/office/powerpoint/2010/main" val="421835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4647D-649E-FAF0-EAE7-1D957F0CA0CE}"/>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Google Shape;1970;p236">
            <a:extLst>
              <a:ext uri="{FF2B5EF4-FFF2-40B4-BE49-F238E27FC236}">
                <a16:creationId xmlns:a16="http://schemas.microsoft.com/office/drawing/2014/main" id="{4AF499D0-77D4-C909-6FDA-BD7DD4837296}"/>
              </a:ext>
            </a:extLst>
          </p:cNvPr>
          <p:cNvSpPr txBox="1">
            <a:spLocks/>
          </p:cNvSpPr>
          <p:nvPr/>
        </p:nvSpPr>
        <p:spPr>
          <a:xfrm>
            <a:off x="499848" y="1696355"/>
            <a:ext cx="3846627" cy="3686287"/>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kern="1200" dirty="0">
                <a:solidFill>
                  <a:srgbClr val="FFFFFF"/>
                </a:solidFill>
                <a:latin typeface="+mj-lt"/>
                <a:ea typeface="+mj-ea"/>
                <a:cs typeface="+mj-cs"/>
              </a:rPr>
              <a:t>What Agentic Systems bring into table</a:t>
            </a:r>
          </a:p>
        </p:txBody>
      </p:sp>
      <p:pic>
        <p:nvPicPr>
          <p:cNvPr id="3" name="Picture 2" descr="A diagram of a scale&#10;&#10;Description automatically generated">
            <a:extLst>
              <a:ext uri="{FF2B5EF4-FFF2-40B4-BE49-F238E27FC236}">
                <a16:creationId xmlns:a16="http://schemas.microsoft.com/office/drawing/2014/main" id="{F78B901E-BD6F-93B2-0668-29B0E21C519E}"/>
              </a:ext>
            </a:extLst>
          </p:cNvPr>
          <p:cNvPicPr>
            <a:picLocks noChangeAspect="1"/>
          </p:cNvPicPr>
          <p:nvPr/>
        </p:nvPicPr>
        <p:blipFill>
          <a:blip r:embed="rId2"/>
          <a:stretch>
            <a:fillRect/>
          </a:stretch>
        </p:blipFill>
        <p:spPr>
          <a:xfrm>
            <a:off x="4846325" y="1112928"/>
            <a:ext cx="9488391" cy="6025127"/>
          </a:xfrm>
          <a:prstGeom prst="rect">
            <a:avLst/>
          </a:prstGeom>
        </p:spPr>
      </p:pic>
    </p:spTree>
    <p:extLst>
      <p:ext uri="{BB962C8B-B14F-4D97-AF65-F5344CB8AC3E}">
        <p14:creationId xmlns:p14="http://schemas.microsoft.com/office/powerpoint/2010/main" val="377919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C1848E-7FAF-E3EB-0495-1A6B8F84D54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4630398" cy="189114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4627" cy="1890553"/>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4630401" cy="1889173"/>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970;p236">
            <a:extLst>
              <a:ext uri="{FF2B5EF4-FFF2-40B4-BE49-F238E27FC236}">
                <a16:creationId xmlns:a16="http://schemas.microsoft.com/office/drawing/2014/main" id="{C5FB4188-D7F3-00CD-F8F1-C5673910196C}"/>
              </a:ext>
            </a:extLst>
          </p:cNvPr>
          <p:cNvSpPr txBox="1">
            <a:spLocks/>
          </p:cNvSpPr>
          <p:nvPr/>
        </p:nvSpPr>
        <p:spPr>
          <a:xfrm>
            <a:off x="839655" y="297645"/>
            <a:ext cx="8476465" cy="1391040"/>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kern="1200">
                <a:solidFill>
                  <a:srgbClr val="FFFFFF"/>
                </a:solidFill>
                <a:latin typeface="+mj-lt"/>
                <a:ea typeface="+mj-ea"/>
                <a:cs typeface="+mj-cs"/>
              </a:rPr>
              <a:t>Agent Deployment Strategy</a:t>
            </a:r>
          </a:p>
        </p:txBody>
      </p:sp>
      <p:pic>
        <p:nvPicPr>
          <p:cNvPr id="3" name="Picture 2" descr="A diagram of a chain with different colored links&#10;&#10;Description automatically generated with medium confidence">
            <a:extLst>
              <a:ext uri="{FF2B5EF4-FFF2-40B4-BE49-F238E27FC236}">
                <a16:creationId xmlns:a16="http://schemas.microsoft.com/office/drawing/2014/main" id="{8E08C305-8052-A083-6B49-6ED31B3CE699}"/>
              </a:ext>
            </a:extLst>
          </p:cNvPr>
          <p:cNvPicPr>
            <a:picLocks noChangeAspect="1"/>
          </p:cNvPicPr>
          <p:nvPr/>
        </p:nvPicPr>
        <p:blipFill>
          <a:blip r:embed="rId3"/>
          <a:stretch>
            <a:fillRect/>
          </a:stretch>
        </p:blipFill>
        <p:spPr>
          <a:xfrm>
            <a:off x="1661663" y="2359551"/>
            <a:ext cx="11307072" cy="5342592"/>
          </a:xfrm>
          <a:prstGeom prst="rect">
            <a:avLst/>
          </a:prstGeom>
        </p:spPr>
      </p:pic>
    </p:spTree>
    <p:extLst>
      <p:ext uri="{BB962C8B-B14F-4D97-AF65-F5344CB8AC3E}">
        <p14:creationId xmlns:p14="http://schemas.microsoft.com/office/powerpoint/2010/main" val="244057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D30B44-5692-2AC0-927F-4BB3C49EDF6A}"/>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Google Shape;1970;p236">
            <a:extLst>
              <a:ext uri="{FF2B5EF4-FFF2-40B4-BE49-F238E27FC236}">
                <a16:creationId xmlns:a16="http://schemas.microsoft.com/office/drawing/2014/main" id="{942C62DB-CC40-16B2-12D5-0E8E1392864D}"/>
              </a:ext>
            </a:extLst>
          </p:cNvPr>
          <p:cNvSpPr txBox="1">
            <a:spLocks/>
          </p:cNvSpPr>
          <p:nvPr/>
        </p:nvSpPr>
        <p:spPr>
          <a:xfrm>
            <a:off x="792049" y="3320527"/>
            <a:ext cx="3456993" cy="3686287"/>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kern="1200">
                <a:solidFill>
                  <a:srgbClr val="FFFFFF"/>
                </a:solidFill>
                <a:latin typeface="+mj-lt"/>
                <a:ea typeface="+mj-ea"/>
                <a:cs typeface="+mj-cs"/>
              </a:rPr>
              <a:t>Agent Framework Decision criteria</a:t>
            </a:r>
          </a:p>
        </p:txBody>
      </p:sp>
      <p:pic>
        <p:nvPicPr>
          <p:cNvPr id="4" name="Picture 3" descr="A diagram of a company&#10;&#10;Description automatically generated">
            <a:extLst>
              <a:ext uri="{FF2B5EF4-FFF2-40B4-BE49-F238E27FC236}">
                <a16:creationId xmlns:a16="http://schemas.microsoft.com/office/drawing/2014/main" id="{DBE68AE2-067A-A028-F686-F324E303B558}"/>
              </a:ext>
            </a:extLst>
          </p:cNvPr>
          <p:cNvPicPr>
            <a:picLocks noChangeAspect="1"/>
          </p:cNvPicPr>
          <p:nvPr/>
        </p:nvPicPr>
        <p:blipFill>
          <a:blip r:embed="rId3"/>
          <a:stretch>
            <a:fillRect/>
          </a:stretch>
        </p:blipFill>
        <p:spPr>
          <a:xfrm>
            <a:off x="4975711" y="1596595"/>
            <a:ext cx="9364168" cy="5618498"/>
          </a:xfrm>
          <a:prstGeom prst="rect">
            <a:avLst/>
          </a:prstGeom>
        </p:spPr>
      </p:pic>
    </p:spTree>
    <p:extLst>
      <p:ext uri="{BB962C8B-B14F-4D97-AF65-F5344CB8AC3E}">
        <p14:creationId xmlns:p14="http://schemas.microsoft.com/office/powerpoint/2010/main" val="240827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53CC2C-F26A-EFF6-7BAA-2FFC37E2D8E1}"/>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Google Shape;1970;p236">
            <a:extLst>
              <a:ext uri="{FF2B5EF4-FFF2-40B4-BE49-F238E27FC236}">
                <a16:creationId xmlns:a16="http://schemas.microsoft.com/office/drawing/2014/main" id="{E1143398-797C-96D3-44FB-948D9E975E83}"/>
              </a:ext>
            </a:extLst>
          </p:cNvPr>
          <p:cNvSpPr txBox="1">
            <a:spLocks/>
          </p:cNvSpPr>
          <p:nvPr/>
        </p:nvSpPr>
        <p:spPr>
          <a:xfrm>
            <a:off x="236237" y="3239499"/>
            <a:ext cx="4054274" cy="3686287"/>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kern="1200" dirty="0">
                <a:solidFill>
                  <a:srgbClr val="FFFFFF"/>
                </a:solidFill>
                <a:latin typeface="+mj-lt"/>
                <a:ea typeface="+mj-ea"/>
                <a:cs typeface="+mj-cs"/>
              </a:rPr>
              <a:t>Agent Optimization Funnel </a:t>
            </a:r>
          </a:p>
        </p:txBody>
      </p:sp>
      <p:pic>
        <p:nvPicPr>
          <p:cNvPr id="3" name="Picture 2" descr="A diagram of a funnel&#10;&#10;Description automatically generated">
            <a:extLst>
              <a:ext uri="{FF2B5EF4-FFF2-40B4-BE49-F238E27FC236}">
                <a16:creationId xmlns:a16="http://schemas.microsoft.com/office/drawing/2014/main" id="{3188D803-C7D3-6207-8415-D0DA98793A18}"/>
              </a:ext>
            </a:extLst>
          </p:cNvPr>
          <p:cNvPicPr>
            <a:picLocks noChangeAspect="1"/>
          </p:cNvPicPr>
          <p:nvPr/>
        </p:nvPicPr>
        <p:blipFill>
          <a:blip r:embed="rId3"/>
          <a:stretch>
            <a:fillRect/>
          </a:stretch>
        </p:blipFill>
        <p:spPr>
          <a:xfrm>
            <a:off x="5507230" y="560649"/>
            <a:ext cx="8462263" cy="7108301"/>
          </a:xfrm>
          <a:prstGeom prst="rect">
            <a:avLst/>
          </a:prstGeom>
        </p:spPr>
      </p:pic>
    </p:spTree>
    <p:extLst>
      <p:ext uri="{BB962C8B-B14F-4D97-AF65-F5344CB8AC3E}">
        <p14:creationId xmlns:p14="http://schemas.microsoft.com/office/powerpoint/2010/main" val="1929968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28B6B5-3FFF-CC19-66B3-91262D262982}"/>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Blue blocks and networks technology background">
            <a:extLst>
              <a:ext uri="{FF2B5EF4-FFF2-40B4-BE49-F238E27FC236}">
                <a16:creationId xmlns:a16="http://schemas.microsoft.com/office/drawing/2014/main" id="{C383931E-2C02-0CB5-F2CB-3B738C304472}"/>
              </a:ext>
            </a:extLst>
          </p:cNvPr>
          <p:cNvPicPr>
            <a:picLocks noChangeAspect="1"/>
          </p:cNvPicPr>
          <p:nvPr/>
        </p:nvPicPr>
        <p:blipFill>
          <a:blip r:embed="rId2"/>
          <a:srcRect r="20689" b="-446"/>
          <a:stretch/>
        </p:blipFill>
        <p:spPr>
          <a:xfrm>
            <a:off x="-3656" y="304810"/>
            <a:ext cx="11603570" cy="82295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50022" y="0"/>
            <a:ext cx="8480374"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Google Shape;1970;p236">
            <a:extLst>
              <a:ext uri="{FF2B5EF4-FFF2-40B4-BE49-F238E27FC236}">
                <a16:creationId xmlns:a16="http://schemas.microsoft.com/office/drawing/2014/main" id="{3C780DE8-FCF0-4439-1C69-A884C79E3A4B}"/>
              </a:ext>
            </a:extLst>
          </p:cNvPr>
          <p:cNvSpPr txBox="1">
            <a:spLocks/>
          </p:cNvSpPr>
          <p:nvPr/>
        </p:nvSpPr>
        <p:spPr>
          <a:xfrm>
            <a:off x="9037932" y="438150"/>
            <a:ext cx="4586626" cy="2279894"/>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a:t>AgentOps </a:t>
            </a:r>
          </a:p>
        </p:txBody>
      </p:sp>
      <p:graphicFrame>
        <p:nvGraphicFramePr>
          <p:cNvPr id="33" name="TextBox 2">
            <a:extLst>
              <a:ext uri="{FF2B5EF4-FFF2-40B4-BE49-F238E27FC236}">
                <a16:creationId xmlns:a16="http://schemas.microsoft.com/office/drawing/2014/main" id="{F97E7356-DE0D-0762-F274-5D75E9C3593A}"/>
              </a:ext>
            </a:extLst>
          </p:cNvPr>
          <p:cNvGraphicFramePr/>
          <p:nvPr>
            <p:extLst>
              <p:ext uri="{D42A27DB-BD31-4B8C-83A1-F6EECF244321}">
                <p14:modId xmlns:p14="http://schemas.microsoft.com/office/powerpoint/2010/main" val="3591466578"/>
              </p:ext>
            </p:extLst>
          </p:nvPr>
        </p:nvGraphicFramePr>
        <p:xfrm>
          <a:off x="8642733" y="1934923"/>
          <a:ext cx="5921675" cy="5623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580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D7175-5CA3-9C7A-66FB-E1BA7DA9F1C3}"/>
            </a:ext>
          </a:extLst>
        </p:cNvPr>
        <p:cNvGrpSpPr/>
        <p:nvPr/>
      </p:nvGrpSpPr>
      <p:grpSpPr>
        <a:xfrm>
          <a:off x="0" y="0"/>
          <a:ext cx="0" cy="0"/>
          <a:chOff x="0" y="0"/>
          <a:chExt cx="0" cy="0"/>
        </a:xfrm>
      </p:grpSpPr>
      <p:sp>
        <p:nvSpPr>
          <p:cNvPr id="23" name="Google Shape;1970;p236">
            <a:extLst>
              <a:ext uri="{FF2B5EF4-FFF2-40B4-BE49-F238E27FC236}">
                <a16:creationId xmlns:a16="http://schemas.microsoft.com/office/drawing/2014/main" id="{8DC31264-7F86-BD5F-ADC6-1B847E74DE36}"/>
              </a:ext>
            </a:extLst>
          </p:cNvPr>
          <p:cNvSpPr txBox="1">
            <a:spLocks/>
          </p:cNvSpPr>
          <p:nvPr/>
        </p:nvSpPr>
        <p:spPr>
          <a:xfrm>
            <a:off x="284376" y="154050"/>
            <a:ext cx="10915920" cy="687240"/>
          </a:xfrm>
          <a:prstGeom prst="rect">
            <a:avLst/>
          </a:prstGeom>
        </p:spPr>
        <p:txBody>
          <a:bodyPr spcFirstLastPara="1" vert="horz" wrap="square" lIns="109710" tIns="109710" rIns="109710" bIns="10971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Bef>
                <a:spcPts val="0"/>
              </a:spcBef>
            </a:pPr>
            <a:r>
              <a:rPr lang="en-IN" sz="3840" dirty="0"/>
              <a:t>AgentOps Capability </a:t>
            </a:r>
          </a:p>
        </p:txBody>
      </p:sp>
      <p:pic>
        <p:nvPicPr>
          <p:cNvPr id="3" name="Picture 2" descr="A diagram of a software company&#10;&#10;Description automatically generated with medium confidence">
            <a:extLst>
              <a:ext uri="{FF2B5EF4-FFF2-40B4-BE49-F238E27FC236}">
                <a16:creationId xmlns:a16="http://schemas.microsoft.com/office/drawing/2014/main" id="{81D097D8-4CD9-0256-B13B-6E9D47138967}"/>
              </a:ext>
            </a:extLst>
          </p:cNvPr>
          <p:cNvPicPr>
            <a:picLocks noChangeAspect="1"/>
          </p:cNvPicPr>
          <p:nvPr/>
        </p:nvPicPr>
        <p:blipFill>
          <a:blip r:embed="rId2"/>
          <a:stretch>
            <a:fillRect/>
          </a:stretch>
        </p:blipFill>
        <p:spPr>
          <a:xfrm>
            <a:off x="2772661" y="1032751"/>
            <a:ext cx="9085078" cy="7196849"/>
          </a:xfrm>
          <a:prstGeom prst="rect">
            <a:avLst/>
          </a:prstGeom>
        </p:spPr>
      </p:pic>
    </p:spTree>
    <p:extLst>
      <p:ext uri="{BB962C8B-B14F-4D97-AF65-F5344CB8AC3E}">
        <p14:creationId xmlns:p14="http://schemas.microsoft.com/office/powerpoint/2010/main" val="55050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F1EFC2-F542-91E1-1605-1DB2887550AD}"/>
              </a:ext>
            </a:extLst>
          </p:cNvPr>
          <p:cNvPicPr>
            <a:picLocks noChangeAspect="1"/>
          </p:cNvPicPr>
          <p:nvPr/>
        </p:nvPicPr>
        <p:blipFill rotWithShape="1">
          <a:blip r:embed="rId2"/>
          <a:srcRect/>
          <a:stretch/>
        </p:blipFill>
        <p:spPr>
          <a:xfrm>
            <a:off x="25" y="2"/>
            <a:ext cx="14630375" cy="8229599"/>
          </a:xfrm>
          <a:prstGeom prst="rect">
            <a:avLst/>
          </a:prstGeom>
        </p:spPr>
      </p:pic>
      <p:sp>
        <p:nvSpPr>
          <p:cNvPr id="2" name="Title 1">
            <a:extLst>
              <a:ext uri="{FF2B5EF4-FFF2-40B4-BE49-F238E27FC236}">
                <a16:creationId xmlns:a16="http://schemas.microsoft.com/office/drawing/2014/main" id="{3CEA2251-A006-78C1-701C-A31890B8CCC4}"/>
              </a:ext>
            </a:extLst>
          </p:cNvPr>
          <p:cNvSpPr>
            <a:spLocks noGrp="1"/>
          </p:cNvSpPr>
          <p:nvPr>
            <p:ph type="title"/>
          </p:nvPr>
        </p:nvSpPr>
        <p:spPr>
          <a:xfrm>
            <a:off x="689498" y="185159"/>
            <a:ext cx="2730108" cy="664106"/>
          </a:xfrm>
        </p:spPr>
        <p:txBody>
          <a:bodyPr vert="horz" lIns="109728" tIns="54864" rIns="109728" bIns="54864" rtlCol="0" anchor="b">
            <a:normAutofit fontScale="90000"/>
          </a:bodyPr>
          <a:lstStyle/>
          <a:p>
            <a:pPr>
              <a:lnSpc>
                <a:spcPct val="100000"/>
              </a:lnSpc>
            </a:pPr>
            <a:r>
              <a:rPr lang="en-US" dirty="0"/>
              <a:t>Take away</a:t>
            </a:r>
          </a:p>
        </p:txBody>
      </p:sp>
      <p:sp>
        <p:nvSpPr>
          <p:cNvPr id="3" name="TextBox 2">
            <a:extLst>
              <a:ext uri="{FF2B5EF4-FFF2-40B4-BE49-F238E27FC236}">
                <a16:creationId xmlns:a16="http://schemas.microsoft.com/office/drawing/2014/main" id="{05B13567-4E56-FB6A-8022-F60E26448428}"/>
              </a:ext>
            </a:extLst>
          </p:cNvPr>
          <p:cNvSpPr txBox="1"/>
          <p:nvPr/>
        </p:nvSpPr>
        <p:spPr>
          <a:xfrm>
            <a:off x="689498" y="1606421"/>
            <a:ext cx="8462682" cy="5016758"/>
          </a:xfrm>
          <a:prstGeom prst="rect">
            <a:avLst/>
          </a:prstGeom>
          <a:no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Glimpse of GenAI Solution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AI Maturity Assessment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Agent Architecture capability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err="1"/>
              <a:t>AgentOps</a:t>
            </a:r>
            <a:r>
              <a:rPr lang="en-US" sz="3200" dirty="0"/>
              <a:t> Optimization &amp; Capability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755465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8B94-4C6C-ABE7-101C-097250825167}"/>
              </a:ext>
            </a:extLst>
          </p:cNvPr>
          <p:cNvSpPr>
            <a:spLocks noGrp="1"/>
          </p:cNvSpPr>
          <p:nvPr>
            <p:ph type="title"/>
          </p:nvPr>
        </p:nvSpPr>
        <p:spPr>
          <a:xfrm>
            <a:off x="-933513" y="203584"/>
            <a:ext cx="4969708" cy="782533"/>
          </a:xfrm>
        </p:spPr>
        <p:txBody>
          <a:bodyPr anchor="b">
            <a:normAutofit/>
          </a:bodyPr>
          <a:lstStyle/>
          <a:p>
            <a:r>
              <a:rPr lang="en-GB" dirty="0"/>
              <a:t>About me</a:t>
            </a:r>
            <a:endParaRPr lang="en-US" dirty="0"/>
          </a:p>
        </p:txBody>
      </p:sp>
      <p:sp>
        <p:nvSpPr>
          <p:cNvPr id="3" name="Content Placeholder 2">
            <a:extLst>
              <a:ext uri="{FF2B5EF4-FFF2-40B4-BE49-F238E27FC236}">
                <a16:creationId xmlns:a16="http://schemas.microsoft.com/office/drawing/2014/main" id="{B0939F3C-CB3B-C562-ADBD-563E0D5CE5A9}"/>
              </a:ext>
            </a:extLst>
          </p:cNvPr>
          <p:cNvSpPr>
            <a:spLocks noGrp="1"/>
          </p:cNvSpPr>
          <p:nvPr>
            <p:ph idx="1"/>
          </p:nvPr>
        </p:nvSpPr>
        <p:spPr>
          <a:xfrm>
            <a:off x="168122" y="1139745"/>
            <a:ext cx="10249067" cy="5822518"/>
          </a:xfrm>
        </p:spPr>
        <p:txBody>
          <a:bodyPr vert="horz" lIns="109728" tIns="54864" rIns="109728" bIns="54864" rtlCol="0" anchor="t">
            <a:noAutofit/>
          </a:bodyPr>
          <a:lstStyle/>
          <a:p>
            <a:pPr marL="0" indent="0">
              <a:lnSpc>
                <a:spcPct val="130000"/>
              </a:lnSpc>
              <a:buNone/>
            </a:pPr>
            <a:r>
              <a:rPr lang="en-GB" sz="2000" dirty="0">
                <a:latin typeface="Söhne"/>
                <a:ea typeface="Söhne"/>
                <a:cs typeface="Söhne"/>
              </a:rPr>
              <a:t>📊 </a:t>
            </a:r>
            <a:r>
              <a:rPr lang="en-GB" sz="2000" b="1" dirty="0">
                <a:latin typeface="Söhne"/>
                <a:ea typeface="Söhne"/>
                <a:cs typeface="Söhne"/>
              </a:rPr>
              <a:t>Lead AI Engineer in Singtel </a:t>
            </a:r>
            <a:endParaRPr lang="en-US" sz="2000" b="1" dirty="0">
              <a:latin typeface="Meiryo"/>
              <a:ea typeface="Meiryo"/>
              <a:cs typeface="Söhne"/>
            </a:endParaRPr>
          </a:p>
          <a:p>
            <a:pPr marL="0" indent="0">
              <a:lnSpc>
                <a:spcPct val="130000"/>
              </a:lnSpc>
              <a:buNone/>
            </a:pPr>
            <a:r>
              <a:rPr lang="en-US" sz="2000" b="1" dirty="0">
                <a:latin typeface="Meiryo"/>
                <a:ea typeface="Meiryo"/>
                <a:cs typeface="Söhne"/>
              </a:rPr>
              <a:t>   </a:t>
            </a:r>
            <a:r>
              <a:rPr lang="en-GB" sz="2000" dirty="0">
                <a:latin typeface="Söhne"/>
                <a:ea typeface="Söhne"/>
                <a:cs typeface="Söhne"/>
              </a:rPr>
              <a:t>Over 15 years of experience in  AI , Data Science &amp; analytics domain. </a:t>
            </a:r>
            <a:endParaRPr lang="en-US" sz="2000" dirty="0">
              <a:ea typeface="Meiryo"/>
            </a:endParaRPr>
          </a:p>
          <a:p>
            <a:pPr marL="0" indent="0">
              <a:lnSpc>
                <a:spcPct val="130000"/>
              </a:lnSpc>
              <a:buNone/>
            </a:pPr>
            <a:r>
              <a:rPr lang="en-GB" sz="2000" dirty="0">
                <a:latin typeface="Söhne"/>
                <a:ea typeface="Söhne"/>
                <a:cs typeface="Söhne"/>
              </a:rPr>
              <a:t>🚀 </a:t>
            </a:r>
            <a:r>
              <a:rPr lang="en-GB" sz="2000" b="1" dirty="0">
                <a:latin typeface="Söhne"/>
                <a:ea typeface="Söhne"/>
                <a:cs typeface="Söhne"/>
              </a:rPr>
              <a:t>Expertise Areas</a:t>
            </a:r>
            <a:r>
              <a:rPr lang="en-GB" sz="2000" dirty="0">
                <a:latin typeface="Söhne"/>
                <a:ea typeface="Söhne"/>
                <a:cs typeface="Söhne"/>
              </a:rPr>
              <a:t>: </a:t>
            </a:r>
          </a:p>
          <a:p>
            <a:pPr>
              <a:lnSpc>
                <a:spcPct val="130000"/>
              </a:lnSpc>
            </a:pPr>
            <a:r>
              <a:rPr lang="en-GB" sz="2000" dirty="0">
                <a:latin typeface="Söhne"/>
                <a:ea typeface="Söhne"/>
                <a:cs typeface="Söhne"/>
              </a:rPr>
              <a:t> Customer Analytics, Anti-Money Laundering/Counter-Terrorism Financing </a:t>
            </a:r>
            <a:endParaRPr lang="en-GB" sz="2000" dirty="0">
              <a:latin typeface="Meiryo"/>
              <a:ea typeface="Meiryo"/>
              <a:cs typeface="Söhne"/>
            </a:endParaRPr>
          </a:p>
          <a:p>
            <a:pPr>
              <a:lnSpc>
                <a:spcPct val="130000"/>
              </a:lnSpc>
            </a:pPr>
            <a:r>
              <a:rPr lang="en-GB" sz="2000" dirty="0">
                <a:latin typeface="Söhne"/>
                <a:ea typeface="Söhne"/>
                <a:cs typeface="Söhne"/>
              </a:rPr>
              <a:t> (AML/CFT), Credit Risk Modelling, Data Warehousing &amp; GenAI Platforms.  </a:t>
            </a:r>
            <a:endParaRPr lang="en-GB" sz="2000" dirty="0">
              <a:ea typeface="Meiryo"/>
            </a:endParaRPr>
          </a:p>
          <a:p>
            <a:pPr marL="0" indent="0">
              <a:lnSpc>
                <a:spcPct val="130000"/>
              </a:lnSpc>
              <a:buNone/>
            </a:pPr>
            <a:r>
              <a:rPr lang="en-GB" sz="2000" dirty="0">
                <a:latin typeface="Söhne"/>
                <a:ea typeface="Söhne"/>
                <a:cs typeface="Söhne"/>
              </a:rPr>
              <a:t>📉 </a:t>
            </a:r>
            <a:r>
              <a:rPr lang="en-GB" sz="2000" b="1" dirty="0">
                <a:latin typeface="Söhne"/>
                <a:ea typeface="Söhne"/>
                <a:cs typeface="Söhne"/>
              </a:rPr>
              <a:t>Achievements</a:t>
            </a:r>
            <a:r>
              <a:rPr lang="en-GB" sz="2000" dirty="0">
                <a:latin typeface="Söhne"/>
                <a:ea typeface="Söhne"/>
                <a:cs typeface="Söhne"/>
              </a:rPr>
              <a:t>: </a:t>
            </a:r>
          </a:p>
          <a:p>
            <a:pPr>
              <a:lnSpc>
                <a:spcPct val="130000"/>
              </a:lnSpc>
            </a:pPr>
            <a:r>
              <a:rPr lang="en-GB" sz="2000" dirty="0">
                <a:latin typeface="Söhne"/>
                <a:ea typeface="Söhne"/>
                <a:cs typeface="Söhne"/>
              </a:rPr>
              <a:t>AI Strategy and Operationalize AI </a:t>
            </a:r>
            <a:r>
              <a:rPr lang="en-GB" sz="2000" dirty="0" err="1">
                <a:latin typeface="Söhne"/>
                <a:ea typeface="Söhne"/>
                <a:cs typeface="Söhne"/>
              </a:rPr>
              <a:t>CoE</a:t>
            </a:r>
            <a:r>
              <a:rPr lang="en-GB" sz="2000" dirty="0">
                <a:latin typeface="Söhne"/>
                <a:ea typeface="Söhne"/>
                <a:cs typeface="Söhne"/>
              </a:rPr>
              <a:t> at enterprise   </a:t>
            </a:r>
          </a:p>
          <a:p>
            <a:pPr>
              <a:lnSpc>
                <a:spcPct val="130000"/>
              </a:lnSpc>
            </a:pPr>
            <a:r>
              <a:rPr lang="en-GB" sz="2000" dirty="0">
                <a:latin typeface="Söhne"/>
                <a:ea typeface="Söhne"/>
                <a:cs typeface="Söhne"/>
              </a:rPr>
              <a:t>Reduced Customer Churn, Streamlined Processes, Enhanced Business performance.</a:t>
            </a:r>
            <a:endParaRPr lang="en-GB" sz="2000" dirty="0">
              <a:ea typeface="Meiryo"/>
            </a:endParaRPr>
          </a:p>
          <a:p>
            <a:pPr marL="0" indent="0">
              <a:lnSpc>
                <a:spcPct val="130000"/>
              </a:lnSpc>
              <a:buNone/>
            </a:pPr>
            <a:r>
              <a:rPr lang="en-GB" sz="2000" dirty="0">
                <a:latin typeface="Söhne"/>
                <a:ea typeface="Söhne"/>
                <a:cs typeface="Söhne"/>
              </a:rPr>
              <a:t>💡 </a:t>
            </a:r>
            <a:r>
              <a:rPr lang="en-GB" sz="2000" b="1" dirty="0">
                <a:latin typeface="Söhne"/>
                <a:ea typeface="Söhne"/>
                <a:cs typeface="Söhne"/>
              </a:rPr>
              <a:t>Proven Record</a:t>
            </a:r>
            <a:r>
              <a:rPr lang="en-GB" sz="2000" dirty="0">
                <a:latin typeface="Söhne"/>
                <a:ea typeface="Söhne"/>
                <a:cs typeface="Söhne"/>
              </a:rPr>
              <a:t>: </a:t>
            </a:r>
            <a:endParaRPr lang="en-GB" sz="2000" dirty="0">
              <a:latin typeface="Avenir Next LT Pro"/>
              <a:ea typeface="Söhne"/>
              <a:cs typeface="Söhne"/>
            </a:endParaRPr>
          </a:p>
          <a:p>
            <a:pPr marL="0" indent="0">
              <a:lnSpc>
                <a:spcPct val="130000"/>
              </a:lnSpc>
              <a:buNone/>
            </a:pPr>
            <a:r>
              <a:rPr lang="en-GB" sz="2000" dirty="0">
                <a:latin typeface="Söhne"/>
                <a:ea typeface="Söhne"/>
                <a:cs typeface="Söhne"/>
              </a:rPr>
              <a:t>     Delivering data-driven business improvements &amp; GenAI platform.</a:t>
            </a:r>
            <a:endParaRPr lang="en-GB" sz="2000" dirty="0">
              <a:ea typeface="Meiryo"/>
            </a:endParaRPr>
          </a:p>
          <a:p>
            <a:pPr marL="0" indent="0">
              <a:lnSpc>
                <a:spcPct val="130000"/>
              </a:lnSpc>
              <a:buNone/>
            </a:pPr>
            <a:r>
              <a:rPr lang="en-GB" sz="2000" b="1" dirty="0">
                <a:latin typeface="Söhne"/>
                <a:ea typeface="Söhne"/>
                <a:cs typeface="Söhne"/>
              </a:rPr>
              <a:t>Hobbies</a:t>
            </a:r>
            <a:r>
              <a:rPr lang="en-GB" sz="2000" dirty="0">
                <a:latin typeface="Söhne"/>
                <a:ea typeface="Söhne"/>
                <a:cs typeface="Söhne"/>
              </a:rPr>
              <a:t>: Playing Piano </a:t>
            </a:r>
            <a:r>
              <a:rPr lang="en-GB" sz="2000" dirty="0">
                <a:ea typeface="+mn-lt"/>
                <a:cs typeface="+mn-lt"/>
              </a:rPr>
              <a:t>🎹 </a:t>
            </a:r>
            <a:r>
              <a:rPr lang="en-GB" sz="2000" dirty="0">
                <a:latin typeface="Avenir Next LT Pro"/>
                <a:ea typeface="+mn-lt"/>
                <a:cs typeface="+mn-lt"/>
              </a:rPr>
              <a:t>&amp; </a:t>
            </a:r>
            <a:r>
              <a:rPr lang="en-GB" sz="2000" dirty="0">
                <a:latin typeface="Söhne"/>
              </a:rPr>
              <a:t>Violin</a:t>
            </a:r>
            <a:r>
              <a:rPr lang="en-GB" sz="2000" dirty="0">
                <a:ea typeface="+mn-lt"/>
                <a:cs typeface="+mn-lt"/>
              </a:rPr>
              <a:t>🎻</a:t>
            </a:r>
            <a:r>
              <a:rPr lang="en-GB" sz="2000" dirty="0">
                <a:latin typeface="Söhne"/>
                <a:ea typeface="+mn-lt"/>
                <a:cs typeface="+mn-lt"/>
              </a:rPr>
              <a:t>.</a:t>
            </a:r>
            <a:endParaRPr lang="en-GB" sz="2000" dirty="0">
              <a:latin typeface="Söhne"/>
              <a:ea typeface="Söhne"/>
              <a:cs typeface="Söhne"/>
            </a:endParaRPr>
          </a:p>
          <a:p>
            <a:pPr marL="0" indent="0">
              <a:lnSpc>
                <a:spcPct val="130000"/>
              </a:lnSpc>
              <a:buNone/>
            </a:pPr>
            <a:r>
              <a:rPr lang="en-GB" sz="2000" dirty="0">
                <a:latin typeface="Söhne"/>
                <a:ea typeface="Söhne"/>
                <a:cs typeface="Söhne"/>
              </a:rPr>
              <a:t>💻 </a:t>
            </a:r>
            <a:r>
              <a:rPr lang="en-GB" sz="2000" b="1" dirty="0">
                <a:latin typeface="Söhne"/>
                <a:ea typeface="Söhne"/>
                <a:cs typeface="Söhne"/>
              </a:rPr>
              <a:t>Contributions</a:t>
            </a:r>
            <a:r>
              <a:rPr lang="en-GB" sz="2000" dirty="0">
                <a:latin typeface="Söhne"/>
                <a:ea typeface="Söhne"/>
                <a:cs typeface="Söhne"/>
              </a:rPr>
              <a:t>: Open Source Projects in GenAI.  </a:t>
            </a:r>
            <a:r>
              <a:rPr lang="en-GB" sz="2000" dirty="0">
                <a:latin typeface="Söhne"/>
                <a:ea typeface="Söhne"/>
                <a:cs typeface="Söhne"/>
                <a:hlinkClick r:id="rId2"/>
              </a:rPr>
              <a:t>Falcon-evaluate</a:t>
            </a:r>
            <a:endParaRPr lang="en-GB" sz="2000" dirty="0">
              <a:latin typeface="Söhne"/>
              <a:ea typeface="Söhne"/>
              <a:cs typeface="Söhne"/>
            </a:endParaRPr>
          </a:p>
          <a:p>
            <a:pPr marL="0" indent="0">
              <a:lnSpc>
                <a:spcPct val="130000"/>
              </a:lnSpc>
              <a:buNone/>
            </a:pPr>
            <a:r>
              <a:rPr lang="en-GB" sz="2000" dirty="0">
                <a:latin typeface="Söhne"/>
                <a:ea typeface="Söhne"/>
                <a:cs typeface="Söhne"/>
              </a:rPr>
              <a:t>✍️ </a:t>
            </a:r>
            <a:r>
              <a:rPr lang="en-GB" sz="2000" b="1" dirty="0">
                <a:latin typeface="Söhne"/>
                <a:ea typeface="Söhne"/>
                <a:cs typeface="Söhne"/>
              </a:rPr>
              <a:t>Interests</a:t>
            </a:r>
            <a:r>
              <a:rPr lang="en-GB" sz="2000" dirty="0">
                <a:latin typeface="Söhne"/>
                <a:ea typeface="Söhne"/>
                <a:cs typeface="Söhne"/>
              </a:rPr>
              <a:t>: Tech Blogging.</a:t>
            </a:r>
          </a:p>
          <a:p>
            <a:pPr marL="0" indent="0">
              <a:lnSpc>
                <a:spcPct val="130000"/>
              </a:lnSpc>
              <a:buNone/>
            </a:pPr>
            <a:r>
              <a:rPr lang="en-GB" sz="2000" dirty="0">
                <a:ea typeface="+mn-lt"/>
                <a:cs typeface="+mn-lt"/>
              </a:rPr>
              <a:t>📚</a:t>
            </a:r>
            <a:r>
              <a:rPr lang="en-GB" sz="2000" dirty="0">
                <a:latin typeface="Söhne"/>
              </a:rPr>
              <a:t> Leisure: Reading Books. </a:t>
            </a:r>
          </a:p>
        </p:txBody>
      </p:sp>
      <p:pic>
        <p:nvPicPr>
          <p:cNvPr id="4" name="Graphic 3">
            <a:extLst>
              <a:ext uri="{FF2B5EF4-FFF2-40B4-BE49-F238E27FC236}">
                <a16:creationId xmlns:a16="http://schemas.microsoft.com/office/drawing/2014/main" id="{941872D6-32EA-0389-CED8-8A5F124E72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189" y="2257797"/>
            <a:ext cx="3586415" cy="3586415"/>
          </a:xfrm>
          <a:prstGeom prst="rect">
            <a:avLst/>
          </a:prstGeom>
        </p:spPr>
      </p:pic>
    </p:spTree>
    <p:extLst>
      <p:ext uri="{BB962C8B-B14F-4D97-AF65-F5344CB8AC3E}">
        <p14:creationId xmlns:p14="http://schemas.microsoft.com/office/powerpoint/2010/main" val="3935451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Tying a bow in an arrangment of presents">
            <a:extLst>
              <a:ext uri="{FF2B5EF4-FFF2-40B4-BE49-F238E27FC236}">
                <a16:creationId xmlns:a16="http://schemas.microsoft.com/office/drawing/2014/main" id="{A6BCA00D-47D3-5F2F-5936-14940F0F1D09}"/>
              </a:ext>
            </a:extLst>
          </p:cNvPr>
          <p:cNvPicPr>
            <a:picLocks noChangeAspect="1"/>
          </p:cNvPicPr>
          <p:nvPr/>
        </p:nvPicPr>
        <p:blipFill rotWithShape="1">
          <a:blip r:embed="rId2"/>
          <a:srcRect t="7026" b="8705"/>
          <a:stretch/>
        </p:blipFill>
        <p:spPr>
          <a:xfrm>
            <a:off x="25" y="13"/>
            <a:ext cx="14630375" cy="8229587"/>
          </a:xfrm>
          <a:prstGeom prst="rect">
            <a:avLst/>
          </a:prstGeom>
        </p:spPr>
      </p:pic>
      <p:sp>
        <p:nvSpPr>
          <p:cNvPr id="2" name="Title 1">
            <a:extLst>
              <a:ext uri="{FF2B5EF4-FFF2-40B4-BE49-F238E27FC236}">
                <a16:creationId xmlns:a16="http://schemas.microsoft.com/office/drawing/2014/main" id="{7E751A9D-0D09-3E5F-6B65-57F3384E43FF}"/>
              </a:ext>
            </a:extLst>
          </p:cNvPr>
          <p:cNvSpPr>
            <a:spLocks noGrp="1"/>
          </p:cNvSpPr>
          <p:nvPr>
            <p:ph type="title"/>
          </p:nvPr>
        </p:nvSpPr>
        <p:spPr>
          <a:xfrm>
            <a:off x="7058935" y="3711182"/>
            <a:ext cx="6515148" cy="2571071"/>
          </a:xfrm>
        </p:spPr>
        <p:txBody>
          <a:bodyPr vert="horz" lIns="109728" tIns="54864" rIns="109728" bIns="54864" rtlCol="0" anchor="b">
            <a:normAutofit/>
          </a:bodyPr>
          <a:lstStyle/>
          <a:p>
            <a:pPr algn="r">
              <a:lnSpc>
                <a:spcPct val="100000"/>
              </a:lnSpc>
            </a:pPr>
            <a:r>
              <a:rPr lang="en-US" sz="5760"/>
              <a:t>Thank you </a:t>
            </a:r>
          </a:p>
        </p:txBody>
      </p:sp>
    </p:spTree>
    <p:extLst>
      <p:ext uri="{BB962C8B-B14F-4D97-AF65-F5344CB8AC3E}">
        <p14:creationId xmlns:p14="http://schemas.microsoft.com/office/powerpoint/2010/main" val="10244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2343-ED89-35CD-EAB2-D4753A6B2F79}"/>
              </a:ext>
            </a:extLst>
          </p:cNvPr>
          <p:cNvSpPr>
            <a:spLocks noGrp="1"/>
          </p:cNvSpPr>
          <p:nvPr>
            <p:ph type="title"/>
          </p:nvPr>
        </p:nvSpPr>
        <p:spPr>
          <a:xfrm>
            <a:off x="1280161" y="1550126"/>
            <a:ext cx="4603910" cy="2980921"/>
          </a:xfrm>
        </p:spPr>
        <p:txBody>
          <a:bodyPr spcFirstLastPara="1" vert="horz" wrap="square" lIns="109728" tIns="54864" rIns="109728" bIns="54864" rtlCol="0" anchor="b" anchorCtr="0">
            <a:normAutofit/>
          </a:bodyPr>
          <a:lstStyle/>
          <a:p>
            <a:pPr>
              <a:lnSpc>
                <a:spcPct val="100000"/>
              </a:lnSpc>
              <a:spcBef>
                <a:spcPct val="0"/>
              </a:spcBef>
            </a:pPr>
            <a:r>
              <a:rPr lang="en-US" sz="4320" dirty="0"/>
              <a:t>Presentation materials</a:t>
            </a:r>
          </a:p>
        </p:txBody>
      </p:sp>
    </p:spTree>
    <p:extLst>
      <p:ext uri="{BB962C8B-B14F-4D97-AF65-F5344CB8AC3E}">
        <p14:creationId xmlns:p14="http://schemas.microsoft.com/office/powerpoint/2010/main" val="188588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Navigational compass on a blue background">
            <a:extLst>
              <a:ext uri="{FF2B5EF4-FFF2-40B4-BE49-F238E27FC236}">
                <a16:creationId xmlns:a16="http://schemas.microsoft.com/office/drawing/2014/main" id="{DD6589E8-68D6-7816-61D7-4657A902556E}"/>
              </a:ext>
            </a:extLst>
          </p:cNvPr>
          <p:cNvPicPr>
            <a:picLocks noChangeAspect="1"/>
          </p:cNvPicPr>
          <p:nvPr/>
        </p:nvPicPr>
        <p:blipFill rotWithShape="1">
          <a:blip r:embed="rId2"/>
          <a:srcRect t="18240" r="-2" b="-2"/>
          <a:stretch/>
        </p:blipFill>
        <p:spPr>
          <a:xfrm>
            <a:off x="24" y="12"/>
            <a:ext cx="14630376" cy="8229588"/>
          </a:xfrm>
          <a:prstGeom prst="rect">
            <a:avLst/>
          </a:prstGeom>
        </p:spPr>
      </p:pic>
      <p:sp>
        <p:nvSpPr>
          <p:cNvPr id="2" name="Title 1">
            <a:extLst>
              <a:ext uri="{FF2B5EF4-FFF2-40B4-BE49-F238E27FC236}">
                <a16:creationId xmlns:a16="http://schemas.microsoft.com/office/drawing/2014/main" id="{CE32326E-0543-D4D5-0FA5-2987A9B5500D}"/>
              </a:ext>
            </a:extLst>
          </p:cNvPr>
          <p:cNvSpPr>
            <a:spLocks noGrp="1"/>
          </p:cNvSpPr>
          <p:nvPr>
            <p:ph type="title"/>
          </p:nvPr>
        </p:nvSpPr>
        <p:spPr>
          <a:xfrm>
            <a:off x="7315200" y="1615522"/>
            <a:ext cx="6742117" cy="3942248"/>
          </a:xfrm>
        </p:spPr>
        <p:txBody>
          <a:bodyPr vert="horz" lIns="131674" tIns="131674" rIns="131674" bIns="109728" rtlCol="0" anchor="b">
            <a:normAutofit/>
          </a:bodyPr>
          <a:lstStyle/>
          <a:p>
            <a:pPr>
              <a:lnSpc>
                <a:spcPct val="120000"/>
              </a:lnSpc>
            </a:pPr>
            <a:r>
              <a:rPr lang="en-US" sz="6480">
                <a:solidFill>
                  <a:schemeClr val="bg1"/>
                </a:solidFill>
              </a:rPr>
              <a:t>Appendix</a:t>
            </a:r>
          </a:p>
        </p:txBody>
      </p:sp>
    </p:spTree>
    <p:extLst>
      <p:ext uri="{BB962C8B-B14F-4D97-AF65-F5344CB8AC3E}">
        <p14:creationId xmlns:p14="http://schemas.microsoft.com/office/powerpoint/2010/main" val="206777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F1772D-EDC9-B8AC-02B6-ADBDE201CAF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Pins in a map">
            <a:extLst>
              <a:ext uri="{FF2B5EF4-FFF2-40B4-BE49-F238E27FC236}">
                <a16:creationId xmlns:a16="http://schemas.microsoft.com/office/drawing/2014/main" id="{E20D7FC3-CD09-7A16-41D2-805C0E375F60}"/>
              </a:ext>
            </a:extLst>
          </p:cNvPr>
          <p:cNvPicPr>
            <a:picLocks noChangeAspect="1"/>
          </p:cNvPicPr>
          <p:nvPr/>
        </p:nvPicPr>
        <p:blipFill>
          <a:blip r:embed="rId3"/>
          <a:srcRect t="9699" b="6032"/>
          <a:stretch/>
        </p:blipFill>
        <p:spPr>
          <a:xfrm>
            <a:off x="-3656" y="10"/>
            <a:ext cx="14630398" cy="82295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49122"/>
            <a:ext cx="14630398" cy="3794575"/>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970;p236">
            <a:extLst>
              <a:ext uri="{FF2B5EF4-FFF2-40B4-BE49-F238E27FC236}">
                <a16:creationId xmlns:a16="http://schemas.microsoft.com/office/drawing/2014/main" id="{5230AA85-3699-5108-F5B7-16F17F50EC8E}"/>
              </a:ext>
            </a:extLst>
          </p:cNvPr>
          <p:cNvSpPr txBox="1">
            <a:spLocks/>
          </p:cNvSpPr>
          <p:nvPr/>
        </p:nvSpPr>
        <p:spPr>
          <a:xfrm>
            <a:off x="1316736" y="390660"/>
            <a:ext cx="12070080" cy="4289733"/>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spcAft>
                <a:spcPts val="600"/>
              </a:spcAft>
            </a:pPr>
            <a:r>
              <a:rPr lang="en-US" sz="6200">
                <a:solidFill>
                  <a:srgbClr val="FFFFFF"/>
                </a:solidFill>
              </a:rPr>
              <a:t>Reference</a:t>
            </a:r>
          </a:p>
        </p:txBody>
      </p:sp>
      <p:sp>
        <p:nvSpPr>
          <p:cNvPr id="3" name="TextBox 2">
            <a:extLst>
              <a:ext uri="{FF2B5EF4-FFF2-40B4-BE49-F238E27FC236}">
                <a16:creationId xmlns:a16="http://schemas.microsoft.com/office/drawing/2014/main" id="{D48B6F76-17F2-3423-5422-AF3669903490}"/>
              </a:ext>
            </a:extLst>
          </p:cNvPr>
          <p:cNvSpPr txBox="1"/>
          <p:nvPr/>
        </p:nvSpPr>
        <p:spPr>
          <a:xfrm>
            <a:off x="1316736" y="5027775"/>
            <a:ext cx="12070080" cy="153924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dirty="0" err="1">
                <a:solidFill>
                  <a:srgbClr val="FFFFFF"/>
                </a:solidFill>
              </a:rPr>
              <a:t>AgentOps</a:t>
            </a:r>
            <a:r>
              <a:rPr lang="en-US" sz="2400" dirty="0">
                <a:solidFill>
                  <a:srgbClr val="FFFFFF"/>
                </a:solidFill>
              </a:rPr>
              <a:t> - https://</a:t>
            </a:r>
            <a:r>
              <a:rPr lang="en-US" sz="2400" dirty="0" err="1">
                <a:solidFill>
                  <a:srgbClr val="FFFFFF"/>
                </a:solidFill>
              </a:rPr>
              <a:t>arxiv.org</a:t>
            </a:r>
            <a:r>
              <a:rPr lang="en-US" sz="2400" dirty="0">
                <a:solidFill>
                  <a:srgbClr val="FFFFFF"/>
                </a:solidFill>
              </a:rPr>
              <a:t>/abs/2411.05285v1</a:t>
            </a:r>
          </a:p>
        </p:txBody>
      </p:sp>
    </p:spTree>
    <p:extLst>
      <p:ext uri="{BB962C8B-B14F-4D97-AF65-F5344CB8AC3E}">
        <p14:creationId xmlns:p14="http://schemas.microsoft.com/office/powerpoint/2010/main" val="186735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2251-A006-78C1-701C-A31890B8CCC4}"/>
              </a:ext>
            </a:extLst>
          </p:cNvPr>
          <p:cNvSpPr>
            <a:spLocks noGrp="1"/>
          </p:cNvSpPr>
          <p:nvPr>
            <p:ph type="title"/>
          </p:nvPr>
        </p:nvSpPr>
        <p:spPr>
          <a:xfrm>
            <a:off x="1062208" y="673628"/>
            <a:ext cx="10664261" cy="1144403"/>
          </a:xfrm>
        </p:spPr>
        <p:txBody>
          <a:bodyPr/>
          <a:lstStyle/>
          <a:p>
            <a:r>
              <a:rPr lang="en-US" sz="5400" b="1" dirty="0"/>
              <a:t>What is LLM  ? </a:t>
            </a:r>
          </a:p>
        </p:txBody>
      </p:sp>
      <p:sp>
        <p:nvSpPr>
          <p:cNvPr id="3" name="Content Placeholder 2">
            <a:extLst>
              <a:ext uri="{FF2B5EF4-FFF2-40B4-BE49-F238E27FC236}">
                <a16:creationId xmlns:a16="http://schemas.microsoft.com/office/drawing/2014/main" id="{4D510591-9DD3-87CD-7889-43741A30D883}"/>
              </a:ext>
            </a:extLst>
          </p:cNvPr>
          <p:cNvSpPr>
            <a:spLocks noGrp="1"/>
          </p:cNvSpPr>
          <p:nvPr>
            <p:ph idx="1"/>
          </p:nvPr>
        </p:nvSpPr>
        <p:spPr>
          <a:xfrm>
            <a:off x="1253755" y="2402291"/>
            <a:ext cx="12537401" cy="1618564"/>
          </a:xfrm>
        </p:spPr>
        <p:txBody>
          <a:bodyPr>
            <a:normAutofit/>
          </a:bodyPr>
          <a:lstStyle/>
          <a:p>
            <a:pPr marL="0" indent="0">
              <a:buNone/>
            </a:pPr>
            <a:r>
              <a:rPr lang="en-IN" sz="2400" i="1" dirty="0">
                <a:solidFill>
                  <a:srgbClr val="0D0D0D"/>
                </a:solidFill>
                <a:latin typeface="Söhne"/>
              </a:rPr>
              <a:t>An LLM, or Large Language Model, is like a super-smart writing assistant. It learns from a massive amount of text to understand and mimic human language. This lets it answer questions, write stories, and more, just by analysing the words you give it.</a:t>
            </a:r>
            <a:endParaRPr lang="en-US" sz="2400" i="1" dirty="0"/>
          </a:p>
        </p:txBody>
      </p:sp>
      <p:grpSp>
        <p:nvGrpSpPr>
          <p:cNvPr id="4" name="Group 3">
            <a:extLst>
              <a:ext uri="{FF2B5EF4-FFF2-40B4-BE49-F238E27FC236}">
                <a16:creationId xmlns:a16="http://schemas.microsoft.com/office/drawing/2014/main" id="{C0A14CD6-E09B-E300-C88F-2114F157D046}"/>
              </a:ext>
            </a:extLst>
          </p:cNvPr>
          <p:cNvGrpSpPr/>
          <p:nvPr/>
        </p:nvGrpSpPr>
        <p:grpSpPr>
          <a:xfrm>
            <a:off x="832877" y="5058948"/>
            <a:ext cx="13138744" cy="1432349"/>
            <a:chOff x="694064" y="4215790"/>
            <a:chExt cx="10948953" cy="1193624"/>
          </a:xfrm>
        </p:grpSpPr>
        <p:pic>
          <p:nvPicPr>
            <p:cNvPr id="1026" name="Picture 2" descr="ChatGPT logo and Its History | LogoMyWay">
              <a:extLst>
                <a:ext uri="{FF2B5EF4-FFF2-40B4-BE49-F238E27FC236}">
                  <a16:creationId xmlns:a16="http://schemas.microsoft.com/office/drawing/2014/main" id="{822505D5-D156-8E4E-71F3-F35D18799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64" y="4215790"/>
              <a:ext cx="1209892" cy="1143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mini (language model) - Wikipedia">
              <a:extLst>
                <a:ext uri="{FF2B5EF4-FFF2-40B4-BE49-F238E27FC236}">
                  <a16:creationId xmlns:a16="http://schemas.microsoft.com/office/drawing/2014/main" id="{36734D71-9E8F-9A6D-5070-575B4D78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304" y="4215790"/>
              <a:ext cx="3109761" cy="11430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unning Mixtral 8x7b on M1 16GB. Running the Mixtral 8x7b AI model on a… |  by Nikita Kiselov | Jan, 2024 | Medium">
              <a:extLst>
                <a:ext uri="{FF2B5EF4-FFF2-40B4-BE49-F238E27FC236}">
                  <a16:creationId xmlns:a16="http://schemas.microsoft.com/office/drawing/2014/main" id="{C354795A-88A5-81AD-5AA0-1A30D0453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151" y="4378156"/>
              <a:ext cx="3109762" cy="10312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 Offers Companies Free Use of Llama 2 Language Model">
              <a:extLst>
                <a:ext uri="{FF2B5EF4-FFF2-40B4-BE49-F238E27FC236}">
                  <a16:creationId xmlns:a16="http://schemas.microsoft.com/office/drawing/2014/main" id="{54E87ADE-91EC-344E-A617-B6FAED357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7817" y="4314430"/>
              <a:ext cx="1765200" cy="9885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399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2251-A006-78C1-701C-A31890B8CCC4}"/>
              </a:ext>
            </a:extLst>
          </p:cNvPr>
          <p:cNvSpPr>
            <a:spLocks noGrp="1"/>
          </p:cNvSpPr>
          <p:nvPr>
            <p:ph type="title"/>
          </p:nvPr>
        </p:nvSpPr>
        <p:spPr>
          <a:xfrm>
            <a:off x="931938" y="562896"/>
            <a:ext cx="5008099" cy="1153650"/>
          </a:xfrm>
        </p:spPr>
        <p:txBody>
          <a:bodyPr anchor="ctr">
            <a:normAutofit/>
          </a:bodyPr>
          <a:lstStyle/>
          <a:p>
            <a:r>
              <a:rPr lang="en-US" sz="5400" b="1" dirty="0"/>
              <a:t>What is RAG ? </a:t>
            </a:r>
          </a:p>
        </p:txBody>
      </p:sp>
      <p:sp>
        <p:nvSpPr>
          <p:cNvPr id="3" name="Content Placeholder 2">
            <a:extLst>
              <a:ext uri="{FF2B5EF4-FFF2-40B4-BE49-F238E27FC236}">
                <a16:creationId xmlns:a16="http://schemas.microsoft.com/office/drawing/2014/main" id="{4D510591-9DD3-87CD-7889-43741A30D883}"/>
              </a:ext>
            </a:extLst>
          </p:cNvPr>
          <p:cNvSpPr>
            <a:spLocks noGrp="1"/>
          </p:cNvSpPr>
          <p:nvPr>
            <p:ph idx="1"/>
          </p:nvPr>
        </p:nvSpPr>
        <p:spPr>
          <a:xfrm>
            <a:off x="931938" y="2187045"/>
            <a:ext cx="5696836" cy="3573782"/>
          </a:xfrm>
        </p:spPr>
        <p:txBody>
          <a:bodyPr>
            <a:normAutofit fontScale="92500" lnSpcReduction="10000"/>
          </a:bodyPr>
          <a:lstStyle/>
          <a:p>
            <a:pPr marL="0" indent="0">
              <a:buNone/>
            </a:pPr>
            <a:r>
              <a:rPr lang="en-IN" b="0" i="1" dirty="0">
                <a:effectLst/>
                <a:latin typeface="Söhne"/>
              </a:rPr>
              <a:t>RAG, or Retrieval-Augmented Generation, is like a smart assistant that first finds relevant info from a big database, then uses it to craft detailed answers. </a:t>
            </a:r>
          </a:p>
          <a:p>
            <a:pPr marL="0" indent="0">
              <a:buNone/>
            </a:pPr>
            <a:r>
              <a:rPr lang="en-IN" b="0" i="1" dirty="0">
                <a:effectLst/>
                <a:latin typeface="Söhne"/>
              </a:rPr>
              <a:t>It combines quick research with creative writing, providing informed and engaging responses.</a:t>
            </a:r>
            <a:endParaRPr lang="en-US" i="1" dirty="0"/>
          </a:p>
        </p:txBody>
      </p:sp>
      <p:pic>
        <p:nvPicPr>
          <p:cNvPr id="2050" name="Picture 2" descr="Which is better, retrieval augmentation (RAG) or fine-tuning? Both. |  Snorkel AI">
            <a:extLst>
              <a:ext uri="{FF2B5EF4-FFF2-40B4-BE49-F238E27FC236}">
                <a16:creationId xmlns:a16="http://schemas.microsoft.com/office/drawing/2014/main" id="{15B19977-8137-A015-0106-0848D400C5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2191" y="2187044"/>
            <a:ext cx="7951232" cy="435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2251-A006-78C1-701C-A31890B8CCC4}"/>
              </a:ext>
            </a:extLst>
          </p:cNvPr>
          <p:cNvSpPr>
            <a:spLocks noGrp="1"/>
          </p:cNvSpPr>
          <p:nvPr>
            <p:ph type="title"/>
          </p:nvPr>
        </p:nvSpPr>
        <p:spPr>
          <a:xfrm>
            <a:off x="308606" y="454457"/>
            <a:ext cx="10664261" cy="656992"/>
          </a:xfrm>
        </p:spPr>
        <p:txBody>
          <a:bodyPr/>
          <a:lstStyle/>
          <a:p>
            <a:r>
              <a:rPr lang="en-US" b="1" dirty="0"/>
              <a:t>What is LLM Agent ? </a:t>
            </a:r>
          </a:p>
        </p:txBody>
      </p:sp>
      <p:pic>
        <p:nvPicPr>
          <p:cNvPr id="3074" name="Picture 2" descr="LLM Agents | Prompt Engineering Guide">
            <a:extLst>
              <a:ext uri="{FF2B5EF4-FFF2-40B4-BE49-F238E27FC236}">
                <a16:creationId xmlns:a16="http://schemas.microsoft.com/office/drawing/2014/main" id="{F412E762-1A6E-1A45-2AE7-9324CCCF1F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0737" y="1632434"/>
            <a:ext cx="8989663" cy="5993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389838-4DE2-F3F2-C44D-3E6AB96DE1DA}"/>
              </a:ext>
            </a:extLst>
          </p:cNvPr>
          <p:cNvSpPr txBox="1"/>
          <p:nvPr/>
        </p:nvSpPr>
        <p:spPr>
          <a:xfrm>
            <a:off x="1452576" y="2028075"/>
            <a:ext cx="5012019" cy="2086725"/>
          </a:xfrm>
          <a:prstGeom prst="rect">
            <a:avLst/>
          </a:prstGeom>
          <a:noFill/>
        </p:spPr>
        <p:txBody>
          <a:bodyPr wrap="square">
            <a:spAutoFit/>
          </a:bodyPr>
          <a:lstStyle/>
          <a:p>
            <a:r>
              <a:rPr lang="en-IN" sz="2160" i="1" dirty="0">
                <a:solidFill>
                  <a:srgbClr val="0D0D0D"/>
                </a:solidFill>
                <a:latin typeface="Söhne"/>
              </a:rPr>
              <a:t>Very smart digital assistants that can write text, answer questions, and even create stories or solve problems by learning from vast amounts of information on the internet via API calls and works well with other software tools</a:t>
            </a:r>
            <a:endParaRPr lang="en-US" sz="2160" i="1" dirty="0"/>
          </a:p>
        </p:txBody>
      </p:sp>
    </p:spTree>
    <p:extLst>
      <p:ext uri="{BB962C8B-B14F-4D97-AF65-F5344CB8AC3E}">
        <p14:creationId xmlns:p14="http://schemas.microsoft.com/office/powerpoint/2010/main" val="15138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5">
            <a:extLst>
              <a:ext uri="{FF2B5EF4-FFF2-40B4-BE49-F238E27FC236}">
                <a16:creationId xmlns:a16="http://schemas.microsoft.com/office/drawing/2014/main" id="{5DCA9922-37F9-9945-AC4F-DCB9F3963E47}"/>
              </a:ext>
            </a:extLst>
          </p:cNvPr>
          <p:cNvSpPr>
            <a:spLocks noChangeArrowheads="1"/>
          </p:cNvSpPr>
          <p:nvPr/>
        </p:nvSpPr>
        <p:spPr bwMode="auto">
          <a:xfrm>
            <a:off x="1247581" y="2203222"/>
            <a:ext cx="5975335" cy="1278781"/>
          </a:xfrm>
          <a:custGeom>
            <a:avLst/>
            <a:gdLst>
              <a:gd name="T0" fmla="*/ 7992 w 7993"/>
              <a:gd name="T1" fmla="*/ 1712 h 1713"/>
              <a:gd name="T2" fmla="*/ 0 w 7993"/>
              <a:gd name="T3" fmla="*/ 1712 h 1713"/>
              <a:gd name="T4" fmla="*/ 0 w 7993"/>
              <a:gd name="T5" fmla="*/ 0 h 1713"/>
              <a:gd name="T6" fmla="*/ 7992 w 7993"/>
              <a:gd name="T7" fmla="*/ 0 h 1713"/>
              <a:gd name="T8" fmla="*/ 7992 w 7993"/>
              <a:gd name="T9" fmla="*/ 1712 h 1713"/>
            </a:gdLst>
            <a:ahLst/>
            <a:cxnLst>
              <a:cxn ang="0">
                <a:pos x="T0" y="T1"/>
              </a:cxn>
              <a:cxn ang="0">
                <a:pos x="T2" y="T3"/>
              </a:cxn>
              <a:cxn ang="0">
                <a:pos x="T4" y="T5"/>
              </a:cxn>
              <a:cxn ang="0">
                <a:pos x="T6" y="T7"/>
              </a:cxn>
              <a:cxn ang="0">
                <a:pos x="T8" y="T9"/>
              </a:cxn>
            </a:cxnLst>
            <a:rect l="0" t="0" r="r" b="b"/>
            <a:pathLst>
              <a:path w="7993" h="1713">
                <a:moveTo>
                  <a:pt x="7992" y="1712"/>
                </a:moveTo>
                <a:lnTo>
                  <a:pt x="0" y="1712"/>
                </a:lnTo>
                <a:lnTo>
                  <a:pt x="0" y="0"/>
                </a:lnTo>
                <a:lnTo>
                  <a:pt x="7992" y="0"/>
                </a:lnTo>
                <a:lnTo>
                  <a:pt x="7992" y="1712"/>
                </a:lnTo>
              </a:path>
            </a:pathLst>
          </a:custGeom>
          <a:solidFill>
            <a:schemeClr val="accent1"/>
          </a:solidFill>
          <a:ln>
            <a:noFill/>
          </a:ln>
          <a:effectLst/>
        </p:spPr>
        <p:txBody>
          <a:bodyPr wrap="none" anchor="ctr"/>
          <a:lstStyle/>
          <a:p>
            <a:endParaRPr lang="en-US" sz="2160" dirty="0">
              <a:latin typeface="Poppins" pitchFamily="2" charset="77"/>
            </a:endParaRPr>
          </a:p>
        </p:txBody>
      </p:sp>
      <p:sp>
        <p:nvSpPr>
          <p:cNvPr id="22" name="Freeform 66">
            <a:extLst>
              <a:ext uri="{FF2B5EF4-FFF2-40B4-BE49-F238E27FC236}">
                <a16:creationId xmlns:a16="http://schemas.microsoft.com/office/drawing/2014/main" id="{FC8405AA-1686-5141-B926-3D92E9B27190}"/>
              </a:ext>
            </a:extLst>
          </p:cNvPr>
          <p:cNvSpPr>
            <a:spLocks noChangeArrowheads="1"/>
          </p:cNvSpPr>
          <p:nvPr/>
        </p:nvSpPr>
        <p:spPr bwMode="auto">
          <a:xfrm>
            <a:off x="7608529" y="2572356"/>
            <a:ext cx="5975335" cy="1278781"/>
          </a:xfrm>
          <a:custGeom>
            <a:avLst/>
            <a:gdLst>
              <a:gd name="T0" fmla="*/ 7992 w 7993"/>
              <a:gd name="T1" fmla="*/ 1712 h 1713"/>
              <a:gd name="T2" fmla="*/ 0 w 7993"/>
              <a:gd name="T3" fmla="*/ 1712 h 1713"/>
              <a:gd name="T4" fmla="*/ 0 w 7993"/>
              <a:gd name="T5" fmla="*/ 0 h 1713"/>
              <a:gd name="T6" fmla="*/ 7992 w 7993"/>
              <a:gd name="T7" fmla="*/ 0 h 1713"/>
              <a:gd name="T8" fmla="*/ 7992 w 7993"/>
              <a:gd name="T9" fmla="*/ 1712 h 1713"/>
            </a:gdLst>
            <a:ahLst/>
            <a:cxnLst>
              <a:cxn ang="0">
                <a:pos x="T0" y="T1"/>
              </a:cxn>
              <a:cxn ang="0">
                <a:pos x="T2" y="T3"/>
              </a:cxn>
              <a:cxn ang="0">
                <a:pos x="T4" y="T5"/>
              </a:cxn>
              <a:cxn ang="0">
                <a:pos x="T6" y="T7"/>
              </a:cxn>
              <a:cxn ang="0">
                <a:pos x="T8" y="T9"/>
              </a:cxn>
            </a:cxnLst>
            <a:rect l="0" t="0" r="r" b="b"/>
            <a:pathLst>
              <a:path w="7993" h="1713">
                <a:moveTo>
                  <a:pt x="7992" y="1712"/>
                </a:moveTo>
                <a:lnTo>
                  <a:pt x="0" y="1712"/>
                </a:lnTo>
                <a:lnTo>
                  <a:pt x="0" y="0"/>
                </a:lnTo>
                <a:lnTo>
                  <a:pt x="7992" y="0"/>
                </a:lnTo>
                <a:lnTo>
                  <a:pt x="7992" y="1712"/>
                </a:lnTo>
              </a:path>
            </a:pathLst>
          </a:custGeom>
          <a:solidFill>
            <a:schemeClr val="accent1"/>
          </a:solidFill>
          <a:ln>
            <a:noFill/>
          </a:ln>
          <a:effectLst/>
        </p:spPr>
        <p:txBody>
          <a:bodyPr wrap="none" anchor="ctr"/>
          <a:lstStyle/>
          <a:p>
            <a:endParaRPr lang="en-US" sz="2160" dirty="0">
              <a:latin typeface="Poppins" pitchFamily="2" charset="77"/>
            </a:endParaRPr>
          </a:p>
        </p:txBody>
      </p:sp>
      <p:sp>
        <p:nvSpPr>
          <p:cNvPr id="23" name="Freeform 67">
            <a:extLst>
              <a:ext uri="{FF2B5EF4-FFF2-40B4-BE49-F238E27FC236}">
                <a16:creationId xmlns:a16="http://schemas.microsoft.com/office/drawing/2014/main" id="{02F8D470-1353-3742-AC8D-AF0B013209EA}"/>
              </a:ext>
            </a:extLst>
          </p:cNvPr>
          <p:cNvSpPr>
            <a:spLocks noChangeArrowheads="1"/>
          </p:cNvSpPr>
          <p:nvPr/>
        </p:nvSpPr>
        <p:spPr bwMode="auto">
          <a:xfrm>
            <a:off x="7222916" y="2203222"/>
            <a:ext cx="388908" cy="1647914"/>
          </a:xfrm>
          <a:custGeom>
            <a:avLst/>
            <a:gdLst>
              <a:gd name="T0" fmla="*/ 0 w 519"/>
              <a:gd name="T1" fmla="*/ 0 h 2206"/>
              <a:gd name="T2" fmla="*/ 518 w 519"/>
              <a:gd name="T3" fmla="*/ 493 h 2206"/>
              <a:gd name="T4" fmla="*/ 518 w 519"/>
              <a:gd name="T5" fmla="*/ 2205 h 2206"/>
              <a:gd name="T6" fmla="*/ 0 w 519"/>
              <a:gd name="T7" fmla="*/ 1712 h 2206"/>
              <a:gd name="T8" fmla="*/ 0 w 519"/>
              <a:gd name="T9" fmla="*/ 0 h 2206"/>
            </a:gdLst>
            <a:ahLst/>
            <a:cxnLst>
              <a:cxn ang="0">
                <a:pos x="T0" y="T1"/>
              </a:cxn>
              <a:cxn ang="0">
                <a:pos x="T2" y="T3"/>
              </a:cxn>
              <a:cxn ang="0">
                <a:pos x="T4" y="T5"/>
              </a:cxn>
              <a:cxn ang="0">
                <a:pos x="T6" y="T7"/>
              </a:cxn>
              <a:cxn ang="0">
                <a:pos x="T8" y="T9"/>
              </a:cxn>
            </a:cxnLst>
            <a:rect l="0" t="0" r="r" b="b"/>
            <a:pathLst>
              <a:path w="519" h="2206">
                <a:moveTo>
                  <a:pt x="0" y="0"/>
                </a:moveTo>
                <a:lnTo>
                  <a:pt x="518" y="493"/>
                </a:lnTo>
                <a:lnTo>
                  <a:pt x="518" y="2205"/>
                </a:lnTo>
                <a:lnTo>
                  <a:pt x="0" y="1712"/>
                </a:lnTo>
                <a:lnTo>
                  <a:pt x="0" y="0"/>
                </a:lnTo>
              </a:path>
            </a:pathLst>
          </a:custGeom>
          <a:solidFill>
            <a:schemeClr val="accent1"/>
          </a:solidFill>
          <a:ln>
            <a:noFill/>
          </a:ln>
          <a:effectLst/>
        </p:spPr>
        <p:txBody>
          <a:bodyPr wrap="none" anchor="ctr"/>
          <a:lstStyle/>
          <a:p>
            <a:endParaRPr lang="en-US" sz="2160" dirty="0">
              <a:latin typeface="Poppins" pitchFamily="2" charset="77"/>
            </a:endParaRPr>
          </a:p>
        </p:txBody>
      </p:sp>
      <p:sp>
        <p:nvSpPr>
          <p:cNvPr id="24" name="Freeform 68">
            <a:extLst>
              <a:ext uri="{FF2B5EF4-FFF2-40B4-BE49-F238E27FC236}">
                <a16:creationId xmlns:a16="http://schemas.microsoft.com/office/drawing/2014/main" id="{A22F7C48-8F8D-2D4D-80C1-F27239AE3B16}"/>
              </a:ext>
            </a:extLst>
          </p:cNvPr>
          <p:cNvSpPr>
            <a:spLocks noChangeArrowheads="1"/>
          </p:cNvSpPr>
          <p:nvPr/>
        </p:nvSpPr>
        <p:spPr bwMode="auto">
          <a:xfrm>
            <a:off x="7222916" y="2203222"/>
            <a:ext cx="388908" cy="1647914"/>
          </a:xfrm>
          <a:custGeom>
            <a:avLst/>
            <a:gdLst>
              <a:gd name="T0" fmla="*/ 0 w 519"/>
              <a:gd name="T1" fmla="*/ 0 h 2206"/>
              <a:gd name="T2" fmla="*/ 518 w 519"/>
              <a:gd name="T3" fmla="*/ 493 h 2206"/>
              <a:gd name="T4" fmla="*/ 518 w 519"/>
              <a:gd name="T5" fmla="*/ 2205 h 2206"/>
              <a:gd name="T6" fmla="*/ 0 w 519"/>
              <a:gd name="T7" fmla="*/ 1712 h 2206"/>
              <a:gd name="T8" fmla="*/ 0 w 519"/>
              <a:gd name="T9" fmla="*/ 0 h 2206"/>
            </a:gdLst>
            <a:ahLst/>
            <a:cxnLst>
              <a:cxn ang="0">
                <a:pos x="T0" y="T1"/>
              </a:cxn>
              <a:cxn ang="0">
                <a:pos x="T2" y="T3"/>
              </a:cxn>
              <a:cxn ang="0">
                <a:pos x="T4" y="T5"/>
              </a:cxn>
              <a:cxn ang="0">
                <a:pos x="T6" y="T7"/>
              </a:cxn>
              <a:cxn ang="0">
                <a:pos x="T8" y="T9"/>
              </a:cxn>
            </a:cxnLst>
            <a:rect l="0" t="0" r="r" b="b"/>
            <a:pathLst>
              <a:path w="519" h="2206">
                <a:moveTo>
                  <a:pt x="0" y="0"/>
                </a:moveTo>
                <a:lnTo>
                  <a:pt x="518" y="493"/>
                </a:lnTo>
                <a:lnTo>
                  <a:pt x="518" y="2205"/>
                </a:lnTo>
                <a:lnTo>
                  <a:pt x="0" y="1712"/>
                </a:lnTo>
                <a:lnTo>
                  <a:pt x="0" y="0"/>
                </a:lnTo>
              </a:path>
            </a:pathLst>
          </a:custGeom>
          <a:solidFill>
            <a:srgbClr val="121143">
              <a:alpha val="50000"/>
            </a:srgbClr>
          </a:solidFill>
          <a:ln>
            <a:noFill/>
          </a:ln>
          <a:effectLst/>
        </p:spPr>
        <p:txBody>
          <a:bodyPr wrap="none" anchor="ctr"/>
          <a:lstStyle/>
          <a:p>
            <a:endParaRPr lang="en-US" sz="2160" dirty="0">
              <a:latin typeface="Poppins" pitchFamily="2" charset="77"/>
            </a:endParaRPr>
          </a:p>
        </p:txBody>
      </p:sp>
      <p:sp>
        <p:nvSpPr>
          <p:cNvPr id="25" name="Freeform 69">
            <a:extLst>
              <a:ext uri="{FF2B5EF4-FFF2-40B4-BE49-F238E27FC236}">
                <a16:creationId xmlns:a16="http://schemas.microsoft.com/office/drawing/2014/main" id="{48C2305B-95B7-C848-BEFE-C5BD01E9743B}"/>
              </a:ext>
            </a:extLst>
          </p:cNvPr>
          <p:cNvSpPr>
            <a:spLocks noChangeArrowheads="1"/>
          </p:cNvSpPr>
          <p:nvPr/>
        </p:nvSpPr>
        <p:spPr bwMode="auto">
          <a:xfrm>
            <a:off x="1056422" y="2087869"/>
            <a:ext cx="1028298" cy="1493009"/>
          </a:xfrm>
          <a:prstGeom prst="roundRect">
            <a:avLst>
              <a:gd name="adj" fmla="val 7981"/>
            </a:avLst>
          </a:prstGeom>
          <a:solidFill>
            <a:schemeClr val="tx2"/>
          </a:solidFill>
          <a:ln>
            <a:noFill/>
          </a:ln>
          <a:effectLst/>
        </p:spPr>
        <p:txBody>
          <a:bodyPr wrap="none" anchor="ctr"/>
          <a:lstStyle/>
          <a:p>
            <a:endParaRPr lang="en-US" sz="2160" dirty="0">
              <a:latin typeface="Poppins" pitchFamily="2" charset="77"/>
            </a:endParaRPr>
          </a:p>
        </p:txBody>
      </p:sp>
      <p:sp>
        <p:nvSpPr>
          <p:cNvPr id="26" name="Freeform 220">
            <a:extLst>
              <a:ext uri="{FF2B5EF4-FFF2-40B4-BE49-F238E27FC236}">
                <a16:creationId xmlns:a16="http://schemas.microsoft.com/office/drawing/2014/main" id="{8A8505EE-2BD0-214E-8327-829E19BAE4C0}"/>
              </a:ext>
            </a:extLst>
          </p:cNvPr>
          <p:cNvSpPr>
            <a:spLocks noChangeArrowheads="1"/>
          </p:cNvSpPr>
          <p:nvPr/>
        </p:nvSpPr>
        <p:spPr bwMode="auto">
          <a:xfrm>
            <a:off x="1247581" y="4108210"/>
            <a:ext cx="5975335" cy="1278781"/>
          </a:xfrm>
          <a:custGeom>
            <a:avLst/>
            <a:gdLst>
              <a:gd name="T0" fmla="*/ 7992 w 7993"/>
              <a:gd name="T1" fmla="*/ 1711 h 1712"/>
              <a:gd name="T2" fmla="*/ 0 w 7993"/>
              <a:gd name="T3" fmla="*/ 1711 h 1712"/>
              <a:gd name="T4" fmla="*/ 0 w 7993"/>
              <a:gd name="T5" fmla="*/ 0 h 1712"/>
              <a:gd name="T6" fmla="*/ 7992 w 7993"/>
              <a:gd name="T7" fmla="*/ 0 h 1712"/>
              <a:gd name="T8" fmla="*/ 7992 w 7993"/>
              <a:gd name="T9" fmla="*/ 1711 h 1712"/>
            </a:gdLst>
            <a:ahLst/>
            <a:cxnLst>
              <a:cxn ang="0">
                <a:pos x="T0" y="T1"/>
              </a:cxn>
              <a:cxn ang="0">
                <a:pos x="T2" y="T3"/>
              </a:cxn>
              <a:cxn ang="0">
                <a:pos x="T4" y="T5"/>
              </a:cxn>
              <a:cxn ang="0">
                <a:pos x="T6" y="T7"/>
              </a:cxn>
              <a:cxn ang="0">
                <a:pos x="T8" y="T9"/>
              </a:cxn>
            </a:cxnLst>
            <a:rect l="0" t="0" r="r" b="b"/>
            <a:pathLst>
              <a:path w="7993" h="1712">
                <a:moveTo>
                  <a:pt x="7992" y="1711"/>
                </a:moveTo>
                <a:lnTo>
                  <a:pt x="0" y="1711"/>
                </a:lnTo>
                <a:lnTo>
                  <a:pt x="0" y="0"/>
                </a:lnTo>
                <a:lnTo>
                  <a:pt x="7992" y="0"/>
                </a:lnTo>
                <a:lnTo>
                  <a:pt x="7992" y="1711"/>
                </a:lnTo>
              </a:path>
            </a:pathLst>
          </a:custGeom>
          <a:solidFill>
            <a:schemeClr val="accent2"/>
          </a:solidFill>
          <a:ln>
            <a:noFill/>
          </a:ln>
          <a:effectLst/>
        </p:spPr>
        <p:txBody>
          <a:bodyPr wrap="none" anchor="ctr"/>
          <a:lstStyle/>
          <a:p>
            <a:endParaRPr lang="en-US" sz="2160" dirty="0">
              <a:latin typeface="Poppins" pitchFamily="2" charset="77"/>
            </a:endParaRPr>
          </a:p>
        </p:txBody>
      </p:sp>
      <p:sp>
        <p:nvSpPr>
          <p:cNvPr id="27" name="Freeform 221">
            <a:extLst>
              <a:ext uri="{FF2B5EF4-FFF2-40B4-BE49-F238E27FC236}">
                <a16:creationId xmlns:a16="http://schemas.microsoft.com/office/drawing/2014/main" id="{8297E899-8707-344C-B991-033ADE14B5F9}"/>
              </a:ext>
            </a:extLst>
          </p:cNvPr>
          <p:cNvSpPr>
            <a:spLocks noChangeArrowheads="1"/>
          </p:cNvSpPr>
          <p:nvPr/>
        </p:nvSpPr>
        <p:spPr bwMode="auto">
          <a:xfrm>
            <a:off x="7608529" y="4477342"/>
            <a:ext cx="5975335" cy="1278781"/>
          </a:xfrm>
          <a:custGeom>
            <a:avLst/>
            <a:gdLst>
              <a:gd name="T0" fmla="*/ 7992 w 7993"/>
              <a:gd name="T1" fmla="*/ 1712 h 1713"/>
              <a:gd name="T2" fmla="*/ 0 w 7993"/>
              <a:gd name="T3" fmla="*/ 1712 h 1713"/>
              <a:gd name="T4" fmla="*/ 0 w 7993"/>
              <a:gd name="T5" fmla="*/ 0 h 1713"/>
              <a:gd name="T6" fmla="*/ 7992 w 7993"/>
              <a:gd name="T7" fmla="*/ 0 h 1713"/>
              <a:gd name="T8" fmla="*/ 7992 w 7993"/>
              <a:gd name="T9" fmla="*/ 1712 h 1713"/>
            </a:gdLst>
            <a:ahLst/>
            <a:cxnLst>
              <a:cxn ang="0">
                <a:pos x="T0" y="T1"/>
              </a:cxn>
              <a:cxn ang="0">
                <a:pos x="T2" y="T3"/>
              </a:cxn>
              <a:cxn ang="0">
                <a:pos x="T4" y="T5"/>
              </a:cxn>
              <a:cxn ang="0">
                <a:pos x="T6" y="T7"/>
              </a:cxn>
              <a:cxn ang="0">
                <a:pos x="T8" y="T9"/>
              </a:cxn>
            </a:cxnLst>
            <a:rect l="0" t="0" r="r" b="b"/>
            <a:pathLst>
              <a:path w="7993" h="1713">
                <a:moveTo>
                  <a:pt x="7992" y="1712"/>
                </a:moveTo>
                <a:lnTo>
                  <a:pt x="0" y="1712"/>
                </a:lnTo>
                <a:lnTo>
                  <a:pt x="0" y="0"/>
                </a:lnTo>
                <a:lnTo>
                  <a:pt x="7992" y="0"/>
                </a:lnTo>
                <a:lnTo>
                  <a:pt x="7992" y="1712"/>
                </a:lnTo>
              </a:path>
            </a:pathLst>
          </a:custGeom>
          <a:solidFill>
            <a:schemeClr val="accent2"/>
          </a:solidFill>
          <a:ln>
            <a:noFill/>
          </a:ln>
          <a:effectLst/>
        </p:spPr>
        <p:txBody>
          <a:bodyPr wrap="none" anchor="ctr"/>
          <a:lstStyle/>
          <a:p>
            <a:endParaRPr lang="en-US" sz="2160" dirty="0">
              <a:latin typeface="Poppins" pitchFamily="2" charset="77"/>
            </a:endParaRPr>
          </a:p>
        </p:txBody>
      </p:sp>
      <p:sp>
        <p:nvSpPr>
          <p:cNvPr id="28" name="Freeform 222">
            <a:extLst>
              <a:ext uri="{FF2B5EF4-FFF2-40B4-BE49-F238E27FC236}">
                <a16:creationId xmlns:a16="http://schemas.microsoft.com/office/drawing/2014/main" id="{D8C1B9B9-CD7B-CA48-8ACE-705777BB037A}"/>
              </a:ext>
            </a:extLst>
          </p:cNvPr>
          <p:cNvSpPr>
            <a:spLocks noChangeArrowheads="1"/>
          </p:cNvSpPr>
          <p:nvPr/>
        </p:nvSpPr>
        <p:spPr bwMode="auto">
          <a:xfrm>
            <a:off x="7222916" y="4108210"/>
            <a:ext cx="388908" cy="1647914"/>
          </a:xfrm>
          <a:custGeom>
            <a:avLst/>
            <a:gdLst>
              <a:gd name="T0" fmla="*/ 0 w 519"/>
              <a:gd name="T1" fmla="*/ 0 h 2205"/>
              <a:gd name="T2" fmla="*/ 518 w 519"/>
              <a:gd name="T3" fmla="*/ 492 h 2205"/>
              <a:gd name="T4" fmla="*/ 518 w 519"/>
              <a:gd name="T5" fmla="*/ 2204 h 2205"/>
              <a:gd name="T6" fmla="*/ 0 w 519"/>
              <a:gd name="T7" fmla="*/ 1711 h 2205"/>
              <a:gd name="T8" fmla="*/ 0 w 519"/>
              <a:gd name="T9" fmla="*/ 0 h 2205"/>
            </a:gdLst>
            <a:ahLst/>
            <a:cxnLst>
              <a:cxn ang="0">
                <a:pos x="T0" y="T1"/>
              </a:cxn>
              <a:cxn ang="0">
                <a:pos x="T2" y="T3"/>
              </a:cxn>
              <a:cxn ang="0">
                <a:pos x="T4" y="T5"/>
              </a:cxn>
              <a:cxn ang="0">
                <a:pos x="T6" y="T7"/>
              </a:cxn>
              <a:cxn ang="0">
                <a:pos x="T8" y="T9"/>
              </a:cxn>
            </a:cxnLst>
            <a:rect l="0" t="0" r="r" b="b"/>
            <a:pathLst>
              <a:path w="519" h="2205">
                <a:moveTo>
                  <a:pt x="0" y="0"/>
                </a:moveTo>
                <a:lnTo>
                  <a:pt x="518" y="492"/>
                </a:lnTo>
                <a:lnTo>
                  <a:pt x="518" y="2204"/>
                </a:lnTo>
                <a:lnTo>
                  <a:pt x="0" y="1711"/>
                </a:lnTo>
                <a:lnTo>
                  <a:pt x="0" y="0"/>
                </a:lnTo>
              </a:path>
            </a:pathLst>
          </a:custGeom>
          <a:solidFill>
            <a:schemeClr val="accent2"/>
          </a:solidFill>
          <a:ln>
            <a:noFill/>
          </a:ln>
          <a:effectLst/>
        </p:spPr>
        <p:txBody>
          <a:bodyPr wrap="none" anchor="ctr"/>
          <a:lstStyle/>
          <a:p>
            <a:endParaRPr lang="en-US" sz="2160" dirty="0">
              <a:latin typeface="Poppins" pitchFamily="2" charset="77"/>
            </a:endParaRPr>
          </a:p>
        </p:txBody>
      </p:sp>
      <p:sp>
        <p:nvSpPr>
          <p:cNvPr id="29" name="Freeform 223">
            <a:extLst>
              <a:ext uri="{FF2B5EF4-FFF2-40B4-BE49-F238E27FC236}">
                <a16:creationId xmlns:a16="http://schemas.microsoft.com/office/drawing/2014/main" id="{AF280C75-F626-114F-851D-A7E237CF571C}"/>
              </a:ext>
            </a:extLst>
          </p:cNvPr>
          <p:cNvSpPr>
            <a:spLocks noChangeArrowheads="1"/>
          </p:cNvSpPr>
          <p:nvPr/>
        </p:nvSpPr>
        <p:spPr bwMode="auto">
          <a:xfrm>
            <a:off x="7222916" y="4108210"/>
            <a:ext cx="388908" cy="1647914"/>
          </a:xfrm>
          <a:custGeom>
            <a:avLst/>
            <a:gdLst>
              <a:gd name="T0" fmla="*/ 0 w 519"/>
              <a:gd name="T1" fmla="*/ 0 h 2205"/>
              <a:gd name="T2" fmla="*/ 518 w 519"/>
              <a:gd name="T3" fmla="*/ 492 h 2205"/>
              <a:gd name="T4" fmla="*/ 518 w 519"/>
              <a:gd name="T5" fmla="*/ 2204 h 2205"/>
              <a:gd name="T6" fmla="*/ 0 w 519"/>
              <a:gd name="T7" fmla="*/ 1711 h 2205"/>
              <a:gd name="T8" fmla="*/ 0 w 519"/>
              <a:gd name="T9" fmla="*/ 0 h 2205"/>
            </a:gdLst>
            <a:ahLst/>
            <a:cxnLst>
              <a:cxn ang="0">
                <a:pos x="T0" y="T1"/>
              </a:cxn>
              <a:cxn ang="0">
                <a:pos x="T2" y="T3"/>
              </a:cxn>
              <a:cxn ang="0">
                <a:pos x="T4" y="T5"/>
              </a:cxn>
              <a:cxn ang="0">
                <a:pos x="T6" y="T7"/>
              </a:cxn>
              <a:cxn ang="0">
                <a:pos x="T8" y="T9"/>
              </a:cxn>
            </a:cxnLst>
            <a:rect l="0" t="0" r="r" b="b"/>
            <a:pathLst>
              <a:path w="519" h="2205">
                <a:moveTo>
                  <a:pt x="0" y="0"/>
                </a:moveTo>
                <a:lnTo>
                  <a:pt x="518" y="492"/>
                </a:lnTo>
                <a:lnTo>
                  <a:pt x="518" y="2204"/>
                </a:lnTo>
                <a:lnTo>
                  <a:pt x="0" y="1711"/>
                </a:lnTo>
                <a:lnTo>
                  <a:pt x="0" y="0"/>
                </a:lnTo>
              </a:path>
            </a:pathLst>
          </a:custGeom>
          <a:solidFill>
            <a:srgbClr val="121143">
              <a:alpha val="50000"/>
            </a:srgbClr>
          </a:solidFill>
          <a:ln>
            <a:noFill/>
          </a:ln>
          <a:effectLst/>
        </p:spPr>
        <p:txBody>
          <a:bodyPr wrap="none" anchor="ctr"/>
          <a:lstStyle/>
          <a:p>
            <a:endParaRPr lang="en-US" sz="2160" dirty="0">
              <a:latin typeface="Poppins" pitchFamily="2" charset="77"/>
            </a:endParaRPr>
          </a:p>
        </p:txBody>
      </p:sp>
      <p:sp>
        <p:nvSpPr>
          <p:cNvPr id="30" name="Freeform 224">
            <a:extLst>
              <a:ext uri="{FF2B5EF4-FFF2-40B4-BE49-F238E27FC236}">
                <a16:creationId xmlns:a16="http://schemas.microsoft.com/office/drawing/2014/main" id="{67C1D559-B463-8B46-953D-1907B06A2D05}"/>
              </a:ext>
            </a:extLst>
          </p:cNvPr>
          <p:cNvSpPr>
            <a:spLocks noChangeArrowheads="1"/>
          </p:cNvSpPr>
          <p:nvPr/>
        </p:nvSpPr>
        <p:spPr bwMode="auto">
          <a:xfrm>
            <a:off x="1056422" y="3992858"/>
            <a:ext cx="1028298" cy="1493009"/>
          </a:xfrm>
          <a:prstGeom prst="roundRect">
            <a:avLst>
              <a:gd name="adj" fmla="val 8809"/>
            </a:avLst>
          </a:prstGeom>
          <a:solidFill>
            <a:schemeClr val="tx2"/>
          </a:solidFill>
          <a:ln>
            <a:noFill/>
          </a:ln>
          <a:effectLst/>
        </p:spPr>
        <p:txBody>
          <a:bodyPr wrap="none" anchor="ctr"/>
          <a:lstStyle/>
          <a:p>
            <a:endParaRPr lang="en-US" sz="2160" dirty="0">
              <a:latin typeface="Poppins" pitchFamily="2" charset="77"/>
            </a:endParaRPr>
          </a:p>
        </p:txBody>
      </p:sp>
      <p:sp>
        <p:nvSpPr>
          <p:cNvPr id="31" name="Freeform 375">
            <a:extLst>
              <a:ext uri="{FF2B5EF4-FFF2-40B4-BE49-F238E27FC236}">
                <a16:creationId xmlns:a16="http://schemas.microsoft.com/office/drawing/2014/main" id="{CA2934DE-407C-F447-BBB0-474A999AB982}"/>
              </a:ext>
            </a:extLst>
          </p:cNvPr>
          <p:cNvSpPr>
            <a:spLocks noChangeArrowheads="1"/>
          </p:cNvSpPr>
          <p:nvPr/>
        </p:nvSpPr>
        <p:spPr bwMode="auto">
          <a:xfrm>
            <a:off x="1247581" y="6013198"/>
            <a:ext cx="5975335" cy="1278781"/>
          </a:xfrm>
          <a:custGeom>
            <a:avLst/>
            <a:gdLst>
              <a:gd name="T0" fmla="*/ 7992 w 7993"/>
              <a:gd name="T1" fmla="*/ 1712 h 1713"/>
              <a:gd name="T2" fmla="*/ 0 w 7993"/>
              <a:gd name="T3" fmla="*/ 1712 h 1713"/>
              <a:gd name="T4" fmla="*/ 0 w 7993"/>
              <a:gd name="T5" fmla="*/ 0 h 1713"/>
              <a:gd name="T6" fmla="*/ 7992 w 7993"/>
              <a:gd name="T7" fmla="*/ 0 h 1713"/>
              <a:gd name="T8" fmla="*/ 7992 w 7993"/>
              <a:gd name="T9" fmla="*/ 1712 h 1713"/>
            </a:gdLst>
            <a:ahLst/>
            <a:cxnLst>
              <a:cxn ang="0">
                <a:pos x="T0" y="T1"/>
              </a:cxn>
              <a:cxn ang="0">
                <a:pos x="T2" y="T3"/>
              </a:cxn>
              <a:cxn ang="0">
                <a:pos x="T4" y="T5"/>
              </a:cxn>
              <a:cxn ang="0">
                <a:pos x="T6" y="T7"/>
              </a:cxn>
              <a:cxn ang="0">
                <a:pos x="T8" y="T9"/>
              </a:cxn>
            </a:cxnLst>
            <a:rect l="0" t="0" r="r" b="b"/>
            <a:pathLst>
              <a:path w="7993" h="1713">
                <a:moveTo>
                  <a:pt x="7992" y="1712"/>
                </a:moveTo>
                <a:lnTo>
                  <a:pt x="0" y="1712"/>
                </a:lnTo>
                <a:lnTo>
                  <a:pt x="0" y="0"/>
                </a:lnTo>
                <a:lnTo>
                  <a:pt x="7992" y="0"/>
                </a:lnTo>
                <a:lnTo>
                  <a:pt x="7992" y="1712"/>
                </a:lnTo>
              </a:path>
            </a:pathLst>
          </a:custGeom>
          <a:solidFill>
            <a:schemeClr val="accent3"/>
          </a:solidFill>
          <a:ln>
            <a:noFill/>
          </a:ln>
          <a:effectLst/>
        </p:spPr>
        <p:txBody>
          <a:bodyPr wrap="none" anchor="ctr"/>
          <a:lstStyle/>
          <a:p>
            <a:endParaRPr lang="en-US" sz="2160" dirty="0">
              <a:latin typeface="Poppins" pitchFamily="2" charset="77"/>
            </a:endParaRPr>
          </a:p>
        </p:txBody>
      </p:sp>
      <p:sp>
        <p:nvSpPr>
          <p:cNvPr id="32" name="Freeform 376">
            <a:extLst>
              <a:ext uri="{FF2B5EF4-FFF2-40B4-BE49-F238E27FC236}">
                <a16:creationId xmlns:a16="http://schemas.microsoft.com/office/drawing/2014/main" id="{4B90D42B-0EA1-8143-B904-8C43BEEAEDAB}"/>
              </a:ext>
            </a:extLst>
          </p:cNvPr>
          <p:cNvSpPr>
            <a:spLocks noChangeArrowheads="1"/>
          </p:cNvSpPr>
          <p:nvPr/>
        </p:nvSpPr>
        <p:spPr bwMode="auto">
          <a:xfrm>
            <a:off x="7608529" y="6382332"/>
            <a:ext cx="5975335" cy="1278781"/>
          </a:xfrm>
          <a:custGeom>
            <a:avLst/>
            <a:gdLst>
              <a:gd name="T0" fmla="*/ 7992 w 7993"/>
              <a:gd name="T1" fmla="*/ 1712 h 1713"/>
              <a:gd name="T2" fmla="*/ 0 w 7993"/>
              <a:gd name="T3" fmla="*/ 1712 h 1713"/>
              <a:gd name="T4" fmla="*/ 0 w 7993"/>
              <a:gd name="T5" fmla="*/ 0 h 1713"/>
              <a:gd name="T6" fmla="*/ 7992 w 7993"/>
              <a:gd name="T7" fmla="*/ 0 h 1713"/>
              <a:gd name="T8" fmla="*/ 7992 w 7993"/>
              <a:gd name="T9" fmla="*/ 1712 h 1713"/>
            </a:gdLst>
            <a:ahLst/>
            <a:cxnLst>
              <a:cxn ang="0">
                <a:pos x="T0" y="T1"/>
              </a:cxn>
              <a:cxn ang="0">
                <a:pos x="T2" y="T3"/>
              </a:cxn>
              <a:cxn ang="0">
                <a:pos x="T4" y="T5"/>
              </a:cxn>
              <a:cxn ang="0">
                <a:pos x="T6" y="T7"/>
              </a:cxn>
              <a:cxn ang="0">
                <a:pos x="T8" y="T9"/>
              </a:cxn>
            </a:cxnLst>
            <a:rect l="0" t="0" r="r" b="b"/>
            <a:pathLst>
              <a:path w="7993" h="1713">
                <a:moveTo>
                  <a:pt x="7992" y="1712"/>
                </a:moveTo>
                <a:lnTo>
                  <a:pt x="0" y="1712"/>
                </a:lnTo>
                <a:lnTo>
                  <a:pt x="0" y="0"/>
                </a:lnTo>
                <a:lnTo>
                  <a:pt x="7992" y="0"/>
                </a:lnTo>
                <a:lnTo>
                  <a:pt x="7992" y="1712"/>
                </a:lnTo>
              </a:path>
            </a:pathLst>
          </a:custGeom>
          <a:solidFill>
            <a:schemeClr val="accent3"/>
          </a:solidFill>
          <a:ln>
            <a:noFill/>
          </a:ln>
          <a:effectLst/>
        </p:spPr>
        <p:txBody>
          <a:bodyPr wrap="none" anchor="ctr"/>
          <a:lstStyle/>
          <a:p>
            <a:endParaRPr lang="en-US" sz="2160" dirty="0">
              <a:latin typeface="Poppins" pitchFamily="2" charset="77"/>
            </a:endParaRPr>
          </a:p>
        </p:txBody>
      </p:sp>
      <p:sp>
        <p:nvSpPr>
          <p:cNvPr id="33" name="Freeform 377">
            <a:extLst>
              <a:ext uri="{FF2B5EF4-FFF2-40B4-BE49-F238E27FC236}">
                <a16:creationId xmlns:a16="http://schemas.microsoft.com/office/drawing/2014/main" id="{C1756C67-6672-0A48-85A5-89F8698B7AEA}"/>
              </a:ext>
            </a:extLst>
          </p:cNvPr>
          <p:cNvSpPr>
            <a:spLocks noChangeArrowheads="1"/>
          </p:cNvSpPr>
          <p:nvPr/>
        </p:nvSpPr>
        <p:spPr bwMode="auto">
          <a:xfrm>
            <a:off x="7222916" y="6013198"/>
            <a:ext cx="388908" cy="1647914"/>
          </a:xfrm>
          <a:custGeom>
            <a:avLst/>
            <a:gdLst>
              <a:gd name="T0" fmla="*/ 0 w 519"/>
              <a:gd name="T1" fmla="*/ 0 h 2206"/>
              <a:gd name="T2" fmla="*/ 518 w 519"/>
              <a:gd name="T3" fmla="*/ 493 h 2206"/>
              <a:gd name="T4" fmla="*/ 518 w 519"/>
              <a:gd name="T5" fmla="*/ 2205 h 2206"/>
              <a:gd name="T6" fmla="*/ 0 w 519"/>
              <a:gd name="T7" fmla="*/ 1712 h 2206"/>
              <a:gd name="T8" fmla="*/ 0 w 519"/>
              <a:gd name="T9" fmla="*/ 0 h 2206"/>
            </a:gdLst>
            <a:ahLst/>
            <a:cxnLst>
              <a:cxn ang="0">
                <a:pos x="T0" y="T1"/>
              </a:cxn>
              <a:cxn ang="0">
                <a:pos x="T2" y="T3"/>
              </a:cxn>
              <a:cxn ang="0">
                <a:pos x="T4" y="T5"/>
              </a:cxn>
              <a:cxn ang="0">
                <a:pos x="T6" y="T7"/>
              </a:cxn>
              <a:cxn ang="0">
                <a:pos x="T8" y="T9"/>
              </a:cxn>
            </a:cxnLst>
            <a:rect l="0" t="0" r="r" b="b"/>
            <a:pathLst>
              <a:path w="519" h="2206">
                <a:moveTo>
                  <a:pt x="0" y="0"/>
                </a:moveTo>
                <a:lnTo>
                  <a:pt x="518" y="493"/>
                </a:lnTo>
                <a:lnTo>
                  <a:pt x="518" y="2205"/>
                </a:lnTo>
                <a:lnTo>
                  <a:pt x="0" y="1712"/>
                </a:lnTo>
                <a:lnTo>
                  <a:pt x="0" y="0"/>
                </a:lnTo>
              </a:path>
            </a:pathLst>
          </a:custGeom>
          <a:solidFill>
            <a:schemeClr val="accent3"/>
          </a:solidFill>
          <a:ln>
            <a:noFill/>
          </a:ln>
          <a:effectLst/>
        </p:spPr>
        <p:txBody>
          <a:bodyPr wrap="none" anchor="ctr"/>
          <a:lstStyle/>
          <a:p>
            <a:endParaRPr lang="en-US" sz="2160" dirty="0">
              <a:latin typeface="Poppins" pitchFamily="2" charset="77"/>
            </a:endParaRPr>
          </a:p>
        </p:txBody>
      </p:sp>
      <p:sp>
        <p:nvSpPr>
          <p:cNvPr id="34" name="Freeform 378">
            <a:extLst>
              <a:ext uri="{FF2B5EF4-FFF2-40B4-BE49-F238E27FC236}">
                <a16:creationId xmlns:a16="http://schemas.microsoft.com/office/drawing/2014/main" id="{671E823E-6434-3144-AA9C-87930507A97B}"/>
              </a:ext>
            </a:extLst>
          </p:cNvPr>
          <p:cNvSpPr>
            <a:spLocks noChangeArrowheads="1"/>
          </p:cNvSpPr>
          <p:nvPr/>
        </p:nvSpPr>
        <p:spPr bwMode="auto">
          <a:xfrm>
            <a:off x="7222916" y="6013198"/>
            <a:ext cx="388908" cy="1647914"/>
          </a:xfrm>
          <a:custGeom>
            <a:avLst/>
            <a:gdLst>
              <a:gd name="T0" fmla="*/ 0 w 519"/>
              <a:gd name="T1" fmla="*/ 0 h 2206"/>
              <a:gd name="T2" fmla="*/ 518 w 519"/>
              <a:gd name="T3" fmla="*/ 493 h 2206"/>
              <a:gd name="T4" fmla="*/ 518 w 519"/>
              <a:gd name="T5" fmla="*/ 2205 h 2206"/>
              <a:gd name="T6" fmla="*/ 0 w 519"/>
              <a:gd name="T7" fmla="*/ 1712 h 2206"/>
              <a:gd name="T8" fmla="*/ 0 w 519"/>
              <a:gd name="T9" fmla="*/ 0 h 2206"/>
            </a:gdLst>
            <a:ahLst/>
            <a:cxnLst>
              <a:cxn ang="0">
                <a:pos x="T0" y="T1"/>
              </a:cxn>
              <a:cxn ang="0">
                <a:pos x="T2" y="T3"/>
              </a:cxn>
              <a:cxn ang="0">
                <a:pos x="T4" y="T5"/>
              </a:cxn>
              <a:cxn ang="0">
                <a:pos x="T6" y="T7"/>
              </a:cxn>
              <a:cxn ang="0">
                <a:pos x="T8" y="T9"/>
              </a:cxn>
            </a:cxnLst>
            <a:rect l="0" t="0" r="r" b="b"/>
            <a:pathLst>
              <a:path w="519" h="2206">
                <a:moveTo>
                  <a:pt x="0" y="0"/>
                </a:moveTo>
                <a:lnTo>
                  <a:pt x="518" y="493"/>
                </a:lnTo>
                <a:lnTo>
                  <a:pt x="518" y="2205"/>
                </a:lnTo>
                <a:lnTo>
                  <a:pt x="0" y="1712"/>
                </a:lnTo>
                <a:lnTo>
                  <a:pt x="0" y="0"/>
                </a:lnTo>
              </a:path>
            </a:pathLst>
          </a:custGeom>
          <a:solidFill>
            <a:srgbClr val="121143">
              <a:alpha val="50000"/>
            </a:srgbClr>
          </a:solidFill>
          <a:ln>
            <a:noFill/>
          </a:ln>
          <a:effectLst/>
        </p:spPr>
        <p:txBody>
          <a:bodyPr wrap="none" anchor="ctr"/>
          <a:lstStyle/>
          <a:p>
            <a:endParaRPr lang="en-US" sz="2160" dirty="0">
              <a:latin typeface="Poppins" pitchFamily="2" charset="77"/>
            </a:endParaRPr>
          </a:p>
        </p:txBody>
      </p:sp>
      <p:sp>
        <p:nvSpPr>
          <p:cNvPr id="35" name="Freeform 379">
            <a:extLst>
              <a:ext uri="{FF2B5EF4-FFF2-40B4-BE49-F238E27FC236}">
                <a16:creationId xmlns:a16="http://schemas.microsoft.com/office/drawing/2014/main" id="{9BE43A52-239B-2040-834D-D8FA2AF0B716}"/>
              </a:ext>
            </a:extLst>
          </p:cNvPr>
          <p:cNvSpPr>
            <a:spLocks noChangeArrowheads="1"/>
          </p:cNvSpPr>
          <p:nvPr/>
        </p:nvSpPr>
        <p:spPr bwMode="auto">
          <a:xfrm>
            <a:off x="1056422" y="5897845"/>
            <a:ext cx="1028298" cy="1493009"/>
          </a:xfrm>
          <a:prstGeom prst="roundRect">
            <a:avLst>
              <a:gd name="adj" fmla="val 9222"/>
            </a:avLst>
          </a:prstGeom>
          <a:solidFill>
            <a:schemeClr val="tx2"/>
          </a:solidFill>
          <a:ln>
            <a:noFill/>
          </a:ln>
          <a:effectLst/>
        </p:spPr>
        <p:txBody>
          <a:bodyPr wrap="none" anchor="ctr"/>
          <a:lstStyle/>
          <a:p>
            <a:endParaRPr lang="en-US" sz="2160" dirty="0">
              <a:latin typeface="Poppins" pitchFamily="2" charset="77"/>
            </a:endParaRPr>
          </a:p>
        </p:txBody>
      </p:sp>
      <p:sp>
        <p:nvSpPr>
          <p:cNvPr id="4" name="TextBox 3">
            <a:extLst>
              <a:ext uri="{FF2B5EF4-FFF2-40B4-BE49-F238E27FC236}">
                <a16:creationId xmlns:a16="http://schemas.microsoft.com/office/drawing/2014/main" id="{9BE5EF85-244E-B642-AEDE-774389288B21}"/>
              </a:ext>
            </a:extLst>
          </p:cNvPr>
          <p:cNvSpPr txBox="1"/>
          <p:nvPr/>
        </p:nvSpPr>
        <p:spPr>
          <a:xfrm>
            <a:off x="914401" y="413962"/>
            <a:ext cx="12801600" cy="775597"/>
          </a:xfrm>
          <a:prstGeom prst="rect">
            <a:avLst/>
          </a:prstGeom>
          <a:noFill/>
        </p:spPr>
        <p:txBody>
          <a:bodyPr wrap="square" rtlCol="0" anchor="b">
            <a:spAutoFit/>
          </a:bodyPr>
          <a:lstStyle/>
          <a:p>
            <a:pPr algn="ctr"/>
            <a:r>
              <a:rPr lang="en-US" sz="4440" b="1" spc="-174" dirty="0">
                <a:solidFill>
                  <a:schemeClr val="tx2"/>
                </a:solidFill>
                <a:latin typeface="Poppins" pitchFamily="2" charset="77"/>
                <a:cs typeface="Poppins" pitchFamily="2" charset="77"/>
              </a:rPr>
              <a:t>CHALLENGES OF SILOSED IMPLEMENTATION</a:t>
            </a:r>
          </a:p>
        </p:txBody>
      </p:sp>
      <p:sp>
        <p:nvSpPr>
          <p:cNvPr id="5" name="TextBox 4">
            <a:extLst>
              <a:ext uri="{FF2B5EF4-FFF2-40B4-BE49-F238E27FC236}">
                <a16:creationId xmlns:a16="http://schemas.microsoft.com/office/drawing/2014/main" id="{165FFAB9-C7F3-FC4F-B865-A63A878A665B}"/>
              </a:ext>
            </a:extLst>
          </p:cNvPr>
          <p:cNvSpPr txBox="1"/>
          <p:nvPr/>
        </p:nvSpPr>
        <p:spPr>
          <a:xfrm>
            <a:off x="914402" y="1137293"/>
            <a:ext cx="12801599" cy="369332"/>
          </a:xfrm>
          <a:prstGeom prst="rect">
            <a:avLst/>
          </a:prstGeom>
          <a:noFill/>
        </p:spPr>
        <p:txBody>
          <a:bodyPr wrap="square" rtlCol="0">
            <a:spAutoFit/>
          </a:bodyPr>
          <a:lstStyle/>
          <a:p>
            <a:pPr algn="ctr"/>
            <a:r>
              <a:rPr lang="en-US" spc="-72" dirty="0">
                <a:latin typeface="Poppins" pitchFamily="2" charset="77"/>
                <a:cs typeface="Poppins" pitchFamily="2" charset="77"/>
              </a:rPr>
              <a:t>Road to robust LLM Agentic systems</a:t>
            </a:r>
          </a:p>
        </p:txBody>
      </p:sp>
      <p:sp>
        <p:nvSpPr>
          <p:cNvPr id="6" name="TextBox 5">
            <a:extLst>
              <a:ext uri="{FF2B5EF4-FFF2-40B4-BE49-F238E27FC236}">
                <a16:creationId xmlns:a16="http://schemas.microsoft.com/office/drawing/2014/main" id="{333988C7-51AD-BB4B-B1B4-596D50ED8536}"/>
              </a:ext>
            </a:extLst>
          </p:cNvPr>
          <p:cNvSpPr txBox="1"/>
          <p:nvPr/>
        </p:nvSpPr>
        <p:spPr>
          <a:xfrm>
            <a:off x="2661281" y="2299269"/>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LLM Alone Workflows</a:t>
            </a:r>
          </a:p>
        </p:txBody>
      </p:sp>
      <p:sp>
        <p:nvSpPr>
          <p:cNvPr id="7" name="TextBox 6">
            <a:extLst>
              <a:ext uri="{FF2B5EF4-FFF2-40B4-BE49-F238E27FC236}">
                <a16:creationId xmlns:a16="http://schemas.microsoft.com/office/drawing/2014/main" id="{584A9BBF-4AAE-8447-8159-6B25AACA3A27}"/>
              </a:ext>
            </a:extLst>
          </p:cNvPr>
          <p:cNvSpPr txBox="1"/>
          <p:nvPr/>
        </p:nvSpPr>
        <p:spPr>
          <a:xfrm>
            <a:off x="2661281" y="2670103"/>
            <a:ext cx="4365576" cy="641458"/>
          </a:xfrm>
          <a:prstGeom prst="rect">
            <a:avLst/>
          </a:prstGeom>
          <a:noFill/>
        </p:spPr>
        <p:txBody>
          <a:bodyPr wrap="square" rtlCol="0">
            <a:spAutoFit/>
          </a:bodyPr>
          <a:lstStyle/>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Lack of fact fullness led to hallucination.</a:t>
            </a:r>
          </a:p>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Bias</a:t>
            </a:r>
          </a:p>
        </p:txBody>
      </p:sp>
      <p:sp>
        <p:nvSpPr>
          <p:cNvPr id="8" name="TextBox 7">
            <a:extLst>
              <a:ext uri="{FF2B5EF4-FFF2-40B4-BE49-F238E27FC236}">
                <a16:creationId xmlns:a16="http://schemas.microsoft.com/office/drawing/2014/main" id="{842BC86B-949F-CB4E-8DF1-448AE052898E}"/>
              </a:ext>
            </a:extLst>
          </p:cNvPr>
          <p:cNvSpPr txBox="1"/>
          <p:nvPr/>
        </p:nvSpPr>
        <p:spPr>
          <a:xfrm>
            <a:off x="2470332" y="4140412"/>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RAG workflows</a:t>
            </a:r>
          </a:p>
        </p:txBody>
      </p:sp>
      <p:sp>
        <p:nvSpPr>
          <p:cNvPr id="9" name="TextBox 8">
            <a:extLst>
              <a:ext uri="{FF2B5EF4-FFF2-40B4-BE49-F238E27FC236}">
                <a16:creationId xmlns:a16="http://schemas.microsoft.com/office/drawing/2014/main" id="{16805357-579F-A345-A8F2-07CD0E2B8C80}"/>
              </a:ext>
            </a:extLst>
          </p:cNvPr>
          <p:cNvSpPr txBox="1"/>
          <p:nvPr/>
        </p:nvSpPr>
        <p:spPr>
          <a:xfrm>
            <a:off x="2470332" y="4492742"/>
            <a:ext cx="5042227" cy="923586"/>
          </a:xfrm>
          <a:prstGeom prst="rect">
            <a:avLst/>
          </a:prstGeom>
          <a:noFill/>
        </p:spPr>
        <p:txBody>
          <a:bodyPr wrap="square" rtlCol="0">
            <a:spAutoFit/>
          </a:bodyPr>
          <a:lstStyle/>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Good at sharing the relevant answer to question.</a:t>
            </a:r>
          </a:p>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Lacks recent information and connectivity. information. </a:t>
            </a:r>
          </a:p>
        </p:txBody>
      </p:sp>
      <p:sp>
        <p:nvSpPr>
          <p:cNvPr id="10" name="TextBox 9">
            <a:extLst>
              <a:ext uri="{FF2B5EF4-FFF2-40B4-BE49-F238E27FC236}">
                <a16:creationId xmlns:a16="http://schemas.microsoft.com/office/drawing/2014/main" id="{D78B4B57-752D-7342-9FAD-D6C83C29C798}"/>
              </a:ext>
            </a:extLst>
          </p:cNvPr>
          <p:cNvSpPr txBox="1"/>
          <p:nvPr/>
        </p:nvSpPr>
        <p:spPr>
          <a:xfrm>
            <a:off x="2533516" y="6065362"/>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LLM Agent</a:t>
            </a:r>
          </a:p>
        </p:txBody>
      </p:sp>
      <p:sp>
        <p:nvSpPr>
          <p:cNvPr id="11" name="TextBox 10">
            <a:extLst>
              <a:ext uri="{FF2B5EF4-FFF2-40B4-BE49-F238E27FC236}">
                <a16:creationId xmlns:a16="http://schemas.microsoft.com/office/drawing/2014/main" id="{748890FA-98A0-DA47-BCA7-CFD3ADC2E295}"/>
              </a:ext>
            </a:extLst>
          </p:cNvPr>
          <p:cNvSpPr txBox="1"/>
          <p:nvPr/>
        </p:nvSpPr>
        <p:spPr>
          <a:xfrm>
            <a:off x="2470333" y="6414629"/>
            <a:ext cx="4937154" cy="923586"/>
          </a:xfrm>
          <a:prstGeom prst="rect">
            <a:avLst/>
          </a:prstGeom>
          <a:noFill/>
        </p:spPr>
        <p:txBody>
          <a:bodyPr wrap="square" rtlCol="0">
            <a:spAutoFit/>
          </a:bodyPr>
          <a:lstStyle/>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Complex system integration</a:t>
            </a:r>
          </a:p>
          <a:p>
            <a:pPr marL="205740" indent="-205740">
              <a:lnSpc>
                <a:spcPts val="2160"/>
              </a:lnSpc>
              <a:buFont typeface="Arial" panose="020B0604020202020204" pitchFamily="34" charset="0"/>
              <a:buChar char="•"/>
            </a:pPr>
            <a:r>
              <a:rPr lang="en-US" sz="1440" spc="-12" dirty="0">
                <a:solidFill>
                  <a:schemeClr val="bg1"/>
                </a:solidFill>
                <a:latin typeface="Poppins" pitchFamily="2" charset="77"/>
                <a:cs typeface="Poppins" pitchFamily="2" charset="77"/>
              </a:rPr>
              <a:t>Quite hard to validate accuracy due to complex integration</a:t>
            </a:r>
          </a:p>
        </p:txBody>
      </p:sp>
      <p:sp>
        <p:nvSpPr>
          <p:cNvPr id="12" name="TextBox 11">
            <a:extLst>
              <a:ext uri="{FF2B5EF4-FFF2-40B4-BE49-F238E27FC236}">
                <a16:creationId xmlns:a16="http://schemas.microsoft.com/office/drawing/2014/main" id="{A5477F86-F7CE-A04C-8C4B-3288B695A11B}"/>
              </a:ext>
            </a:extLst>
          </p:cNvPr>
          <p:cNvSpPr txBox="1"/>
          <p:nvPr/>
        </p:nvSpPr>
        <p:spPr>
          <a:xfrm>
            <a:off x="8597179" y="2658326"/>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SOLUTION 01</a:t>
            </a:r>
          </a:p>
        </p:txBody>
      </p:sp>
      <p:sp>
        <p:nvSpPr>
          <p:cNvPr id="13" name="TextBox 12">
            <a:extLst>
              <a:ext uri="{FF2B5EF4-FFF2-40B4-BE49-F238E27FC236}">
                <a16:creationId xmlns:a16="http://schemas.microsoft.com/office/drawing/2014/main" id="{AAB21A6B-B67D-684C-9F28-01708D824784}"/>
              </a:ext>
            </a:extLst>
          </p:cNvPr>
          <p:cNvSpPr txBox="1"/>
          <p:nvPr/>
        </p:nvSpPr>
        <p:spPr>
          <a:xfrm>
            <a:off x="8597179" y="3027179"/>
            <a:ext cx="4712977" cy="641458"/>
          </a:xfrm>
          <a:prstGeom prst="rect">
            <a:avLst/>
          </a:prstGeom>
          <a:noFill/>
        </p:spPr>
        <p:txBody>
          <a:bodyPr wrap="square" rtlCol="0">
            <a:spAutoFit/>
          </a:bodyPr>
          <a:lstStyle/>
          <a:p>
            <a:pPr>
              <a:lnSpc>
                <a:spcPts val="2160"/>
              </a:lnSpc>
            </a:pPr>
            <a:r>
              <a:rPr lang="en-US" sz="1440" spc="-12" dirty="0">
                <a:solidFill>
                  <a:schemeClr val="bg1"/>
                </a:solidFill>
                <a:latin typeface="Poppins" pitchFamily="2" charset="77"/>
                <a:cs typeface="Poppins" pitchFamily="2" charset="77"/>
              </a:rPr>
              <a:t>LLM with relevant context information helps to mitigate the hallucination.</a:t>
            </a:r>
          </a:p>
        </p:txBody>
      </p:sp>
      <p:sp>
        <p:nvSpPr>
          <p:cNvPr id="14" name="TextBox 13">
            <a:extLst>
              <a:ext uri="{FF2B5EF4-FFF2-40B4-BE49-F238E27FC236}">
                <a16:creationId xmlns:a16="http://schemas.microsoft.com/office/drawing/2014/main" id="{CD757334-BB1B-694D-AF4E-1423F9EC32A6}"/>
              </a:ext>
            </a:extLst>
          </p:cNvPr>
          <p:cNvSpPr txBox="1"/>
          <p:nvPr/>
        </p:nvSpPr>
        <p:spPr>
          <a:xfrm>
            <a:off x="8597179" y="4549064"/>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SOLUTION 02</a:t>
            </a:r>
          </a:p>
        </p:txBody>
      </p:sp>
      <p:sp>
        <p:nvSpPr>
          <p:cNvPr id="15" name="TextBox 14">
            <a:extLst>
              <a:ext uri="{FF2B5EF4-FFF2-40B4-BE49-F238E27FC236}">
                <a16:creationId xmlns:a16="http://schemas.microsoft.com/office/drawing/2014/main" id="{F91BCADC-DEA8-BB49-A245-2AB9742BC405}"/>
              </a:ext>
            </a:extLst>
          </p:cNvPr>
          <p:cNvSpPr txBox="1"/>
          <p:nvPr/>
        </p:nvSpPr>
        <p:spPr>
          <a:xfrm>
            <a:off x="8597179" y="4920333"/>
            <a:ext cx="4902542" cy="641458"/>
          </a:xfrm>
          <a:prstGeom prst="rect">
            <a:avLst/>
          </a:prstGeom>
          <a:noFill/>
        </p:spPr>
        <p:txBody>
          <a:bodyPr wrap="square" rtlCol="0">
            <a:spAutoFit/>
          </a:bodyPr>
          <a:lstStyle/>
          <a:p>
            <a:pPr>
              <a:lnSpc>
                <a:spcPts val="2160"/>
              </a:lnSpc>
            </a:pPr>
            <a:r>
              <a:rPr lang="en-US" sz="1440" spc="-12" dirty="0">
                <a:solidFill>
                  <a:schemeClr val="bg1"/>
                </a:solidFill>
                <a:latin typeface="Poppins" pitchFamily="2" charset="77"/>
                <a:cs typeface="Poppins" pitchFamily="2" charset="77"/>
              </a:rPr>
              <a:t>Equipped with tools and connectivity to internet and intranet to get the relevant information via API.  </a:t>
            </a:r>
          </a:p>
        </p:txBody>
      </p:sp>
      <p:sp>
        <p:nvSpPr>
          <p:cNvPr id="16" name="TextBox 15">
            <a:extLst>
              <a:ext uri="{FF2B5EF4-FFF2-40B4-BE49-F238E27FC236}">
                <a16:creationId xmlns:a16="http://schemas.microsoft.com/office/drawing/2014/main" id="{0F195EBD-7B7F-9947-87E6-E2D742530A23}"/>
              </a:ext>
            </a:extLst>
          </p:cNvPr>
          <p:cNvSpPr txBox="1"/>
          <p:nvPr/>
        </p:nvSpPr>
        <p:spPr>
          <a:xfrm>
            <a:off x="8597179" y="6450256"/>
            <a:ext cx="3979963" cy="406265"/>
          </a:xfrm>
          <a:prstGeom prst="rect">
            <a:avLst/>
          </a:prstGeom>
          <a:noFill/>
        </p:spPr>
        <p:txBody>
          <a:bodyPr wrap="square" rtlCol="0" anchor="b">
            <a:spAutoFit/>
          </a:bodyPr>
          <a:lstStyle/>
          <a:p>
            <a:r>
              <a:rPr lang="en-US" sz="2040" b="1" spc="-18" dirty="0">
                <a:solidFill>
                  <a:schemeClr val="bg1"/>
                </a:solidFill>
                <a:latin typeface="Poppins" pitchFamily="2" charset="77"/>
                <a:cs typeface="Poppins" pitchFamily="2" charset="77"/>
              </a:rPr>
              <a:t>SOLUTION 03</a:t>
            </a:r>
          </a:p>
        </p:txBody>
      </p:sp>
      <p:sp>
        <p:nvSpPr>
          <p:cNvPr id="17" name="TextBox 16">
            <a:extLst>
              <a:ext uri="{FF2B5EF4-FFF2-40B4-BE49-F238E27FC236}">
                <a16:creationId xmlns:a16="http://schemas.microsoft.com/office/drawing/2014/main" id="{6F5842FF-5326-8A4D-A8B8-884A0B815C74}"/>
              </a:ext>
            </a:extLst>
          </p:cNvPr>
          <p:cNvSpPr txBox="1"/>
          <p:nvPr/>
        </p:nvSpPr>
        <p:spPr>
          <a:xfrm>
            <a:off x="8597181" y="6831780"/>
            <a:ext cx="4785638" cy="641458"/>
          </a:xfrm>
          <a:prstGeom prst="rect">
            <a:avLst/>
          </a:prstGeom>
          <a:noFill/>
        </p:spPr>
        <p:txBody>
          <a:bodyPr wrap="square" rtlCol="0">
            <a:spAutoFit/>
          </a:bodyPr>
          <a:lstStyle/>
          <a:p>
            <a:pPr>
              <a:lnSpc>
                <a:spcPts val="2160"/>
              </a:lnSpc>
            </a:pPr>
            <a:r>
              <a:rPr lang="en-US" sz="1440" spc="-12" dirty="0">
                <a:solidFill>
                  <a:schemeClr val="bg1"/>
                </a:solidFill>
                <a:latin typeface="Poppins" pitchFamily="2" charset="77"/>
                <a:cs typeface="Poppins" pitchFamily="2" charset="77"/>
              </a:rPr>
              <a:t>Ensure individual components are validated and   tested as whole system.</a:t>
            </a:r>
          </a:p>
        </p:txBody>
      </p:sp>
      <p:sp>
        <p:nvSpPr>
          <p:cNvPr id="18" name="TextBox 17">
            <a:extLst>
              <a:ext uri="{FF2B5EF4-FFF2-40B4-BE49-F238E27FC236}">
                <a16:creationId xmlns:a16="http://schemas.microsoft.com/office/drawing/2014/main" id="{FB0680B9-2D00-EF49-A43F-2C7F0E5CB3E3}"/>
              </a:ext>
            </a:extLst>
          </p:cNvPr>
          <p:cNvSpPr txBox="1"/>
          <p:nvPr/>
        </p:nvSpPr>
        <p:spPr>
          <a:xfrm>
            <a:off x="1130677" y="2151030"/>
            <a:ext cx="853709" cy="1412694"/>
          </a:xfrm>
          <a:prstGeom prst="rect">
            <a:avLst/>
          </a:prstGeom>
          <a:noFill/>
        </p:spPr>
        <p:txBody>
          <a:bodyPr wrap="square" rtlCol="0" anchor="b">
            <a:spAutoFit/>
          </a:bodyPr>
          <a:lstStyle/>
          <a:p>
            <a:pPr algn="ctr"/>
            <a:r>
              <a:rPr lang="en-US" sz="8580" b="1" spc="-174" dirty="0">
                <a:solidFill>
                  <a:schemeClr val="bg2"/>
                </a:solidFill>
                <a:latin typeface="Poppins" pitchFamily="2" charset="77"/>
                <a:cs typeface="Poppins" pitchFamily="2" charset="77"/>
              </a:rPr>
              <a:t>1</a:t>
            </a:r>
          </a:p>
        </p:txBody>
      </p:sp>
      <p:sp>
        <p:nvSpPr>
          <p:cNvPr id="19" name="TextBox 18">
            <a:extLst>
              <a:ext uri="{FF2B5EF4-FFF2-40B4-BE49-F238E27FC236}">
                <a16:creationId xmlns:a16="http://schemas.microsoft.com/office/drawing/2014/main" id="{B86CB095-EC30-8F4E-AB31-0F11321228FB}"/>
              </a:ext>
            </a:extLst>
          </p:cNvPr>
          <p:cNvSpPr txBox="1"/>
          <p:nvPr/>
        </p:nvSpPr>
        <p:spPr>
          <a:xfrm>
            <a:off x="1130677" y="4059201"/>
            <a:ext cx="853709" cy="1412694"/>
          </a:xfrm>
          <a:prstGeom prst="rect">
            <a:avLst/>
          </a:prstGeom>
          <a:noFill/>
        </p:spPr>
        <p:txBody>
          <a:bodyPr wrap="square" rtlCol="0" anchor="b">
            <a:spAutoFit/>
          </a:bodyPr>
          <a:lstStyle/>
          <a:p>
            <a:pPr algn="ctr"/>
            <a:r>
              <a:rPr lang="en-US" sz="8580" b="1" spc="-174" dirty="0">
                <a:solidFill>
                  <a:schemeClr val="bg2"/>
                </a:solidFill>
                <a:latin typeface="Poppins" pitchFamily="2" charset="77"/>
                <a:cs typeface="Poppins" pitchFamily="2" charset="77"/>
              </a:rPr>
              <a:t>2</a:t>
            </a:r>
          </a:p>
        </p:txBody>
      </p:sp>
      <p:sp>
        <p:nvSpPr>
          <p:cNvPr id="20" name="TextBox 19">
            <a:extLst>
              <a:ext uri="{FF2B5EF4-FFF2-40B4-BE49-F238E27FC236}">
                <a16:creationId xmlns:a16="http://schemas.microsoft.com/office/drawing/2014/main" id="{26AE7C42-6EB8-3A4B-A9A0-FB1A1DE0C0E2}"/>
              </a:ext>
            </a:extLst>
          </p:cNvPr>
          <p:cNvSpPr txBox="1"/>
          <p:nvPr/>
        </p:nvSpPr>
        <p:spPr>
          <a:xfrm>
            <a:off x="1130677" y="5970219"/>
            <a:ext cx="853709" cy="1412694"/>
          </a:xfrm>
          <a:prstGeom prst="rect">
            <a:avLst/>
          </a:prstGeom>
          <a:noFill/>
        </p:spPr>
        <p:txBody>
          <a:bodyPr wrap="square" rtlCol="0" anchor="b">
            <a:spAutoFit/>
          </a:bodyPr>
          <a:lstStyle/>
          <a:p>
            <a:pPr algn="ctr"/>
            <a:r>
              <a:rPr lang="en-US" sz="8580" b="1" spc="-174" dirty="0">
                <a:solidFill>
                  <a:schemeClr val="bg2"/>
                </a:solidFill>
                <a:latin typeface="Poppins" pitchFamily="2" charset="77"/>
                <a:cs typeface="Poppins" pitchFamily="2" charset="77"/>
              </a:rPr>
              <a:t>3</a:t>
            </a:r>
          </a:p>
        </p:txBody>
      </p:sp>
    </p:spTree>
    <p:extLst>
      <p:ext uri="{BB962C8B-B14F-4D97-AF65-F5344CB8AC3E}">
        <p14:creationId xmlns:p14="http://schemas.microsoft.com/office/powerpoint/2010/main" val="2879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99B4B468-7112-EC4E-B378-32F88F53E08A}"/>
              </a:ext>
            </a:extLst>
          </p:cNvPr>
          <p:cNvSpPr>
            <a:spLocks noChangeArrowheads="1"/>
          </p:cNvSpPr>
          <p:nvPr/>
        </p:nvSpPr>
        <p:spPr bwMode="auto">
          <a:xfrm>
            <a:off x="4259649" y="3910439"/>
            <a:ext cx="3055550" cy="3866410"/>
          </a:xfrm>
          <a:custGeom>
            <a:avLst/>
            <a:gdLst>
              <a:gd name="T0" fmla="*/ 3003 w 4089"/>
              <a:gd name="T1" fmla="*/ 2586 h 5173"/>
              <a:gd name="T2" fmla="*/ 3003 w 4089"/>
              <a:gd name="T3" fmla="*/ 2586 h 5173"/>
              <a:gd name="T4" fmla="*/ 3012 w 4089"/>
              <a:gd name="T5" fmla="*/ 2372 h 5173"/>
              <a:gd name="T6" fmla="*/ 3012 w 4089"/>
              <a:gd name="T7" fmla="*/ 2372 h 5173"/>
              <a:gd name="T8" fmla="*/ 4088 w 4089"/>
              <a:gd name="T9" fmla="*/ 479 h 5173"/>
              <a:gd name="T10" fmla="*/ 4088 w 4089"/>
              <a:gd name="T11" fmla="*/ 479 h 5173"/>
              <a:gd name="T12" fmla="*/ 2586 w 4089"/>
              <a:gd name="T13" fmla="*/ 0 h 5173"/>
              <a:gd name="T14" fmla="*/ 2586 w 4089"/>
              <a:gd name="T15" fmla="*/ 0 h 5173"/>
              <a:gd name="T16" fmla="*/ 1451 w 4089"/>
              <a:gd name="T17" fmla="*/ 262 h 5173"/>
              <a:gd name="T18" fmla="*/ 1451 w 4089"/>
              <a:gd name="T19" fmla="*/ 262 h 5173"/>
              <a:gd name="T20" fmla="*/ 0 w 4089"/>
              <a:gd name="T21" fmla="*/ 2586 h 5173"/>
              <a:gd name="T22" fmla="*/ 0 w 4089"/>
              <a:gd name="T23" fmla="*/ 2586 h 5173"/>
              <a:gd name="T24" fmla="*/ 2586 w 4089"/>
              <a:gd name="T25" fmla="*/ 5172 h 5173"/>
              <a:gd name="T26" fmla="*/ 2586 w 4089"/>
              <a:gd name="T27" fmla="*/ 5172 h 5173"/>
              <a:gd name="T28" fmla="*/ 4088 w 4089"/>
              <a:gd name="T29" fmla="*/ 4692 h 5173"/>
              <a:gd name="T30" fmla="*/ 4088 w 4089"/>
              <a:gd name="T31" fmla="*/ 4692 h 5173"/>
              <a:gd name="T32" fmla="*/ 3003 w 4089"/>
              <a:gd name="T33" fmla="*/ 2586 h 5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9" h="5173">
                <a:moveTo>
                  <a:pt x="3003" y="2586"/>
                </a:moveTo>
                <a:lnTo>
                  <a:pt x="3003" y="2586"/>
                </a:lnTo>
                <a:cubicBezTo>
                  <a:pt x="3003" y="2514"/>
                  <a:pt x="3006" y="2442"/>
                  <a:pt x="3012" y="2372"/>
                </a:cubicBezTo>
                <a:lnTo>
                  <a:pt x="3012" y="2372"/>
                </a:lnTo>
                <a:cubicBezTo>
                  <a:pt x="3076" y="1592"/>
                  <a:pt x="3486" y="910"/>
                  <a:pt x="4088" y="479"/>
                </a:cubicBezTo>
                <a:lnTo>
                  <a:pt x="4088" y="479"/>
                </a:lnTo>
                <a:cubicBezTo>
                  <a:pt x="3665" y="178"/>
                  <a:pt x="3146" y="0"/>
                  <a:pt x="2586" y="0"/>
                </a:cubicBezTo>
                <a:lnTo>
                  <a:pt x="2586" y="0"/>
                </a:lnTo>
                <a:cubicBezTo>
                  <a:pt x="2179" y="0"/>
                  <a:pt x="1793" y="94"/>
                  <a:pt x="1451" y="262"/>
                </a:cubicBezTo>
                <a:lnTo>
                  <a:pt x="1451" y="262"/>
                </a:lnTo>
                <a:cubicBezTo>
                  <a:pt x="592" y="681"/>
                  <a:pt x="0" y="1564"/>
                  <a:pt x="0" y="2586"/>
                </a:cubicBezTo>
                <a:lnTo>
                  <a:pt x="0" y="2586"/>
                </a:lnTo>
                <a:cubicBezTo>
                  <a:pt x="0" y="4014"/>
                  <a:pt x="1157" y="5172"/>
                  <a:pt x="2586" y="5172"/>
                </a:cubicBezTo>
                <a:lnTo>
                  <a:pt x="2586" y="5172"/>
                </a:lnTo>
                <a:cubicBezTo>
                  <a:pt x="3146" y="5172"/>
                  <a:pt x="3665" y="4994"/>
                  <a:pt x="4088" y="4692"/>
                </a:cubicBezTo>
                <a:lnTo>
                  <a:pt x="4088" y="4692"/>
                </a:lnTo>
                <a:cubicBezTo>
                  <a:pt x="3431" y="4222"/>
                  <a:pt x="3003" y="3454"/>
                  <a:pt x="3003" y="2586"/>
                </a:cubicBezTo>
              </a:path>
            </a:pathLst>
          </a:custGeom>
          <a:solidFill>
            <a:schemeClr val="accent3"/>
          </a:solidFill>
          <a:ln>
            <a:noFill/>
          </a:ln>
          <a:effectLst/>
        </p:spPr>
        <p:txBody>
          <a:bodyPr wrap="none" anchor="ctr"/>
          <a:lstStyle/>
          <a:p>
            <a:endParaRPr lang="en-US" sz="3918"/>
          </a:p>
        </p:txBody>
      </p:sp>
      <p:sp>
        <p:nvSpPr>
          <p:cNvPr id="13" name="Freeform 3">
            <a:extLst>
              <a:ext uri="{FF2B5EF4-FFF2-40B4-BE49-F238E27FC236}">
                <a16:creationId xmlns:a16="http://schemas.microsoft.com/office/drawing/2014/main" id="{55B410C3-E5EF-3C47-9A05-15E04560976C}"/>
              </a:ext>
            </a:extLst>
          </p:cNvPr>
          <p:cNvSpPr>
            <a:spLocks noChangeArrowheads="1"/>
          </p:cNvSpPr>
          <p:nvPr/>
        </p:nvSpPr>
        <p:spPr bwMode="auto">
          <a:xfrm>
            <a:off x="5354199" y="1972297"/>
            <a:ext cx="3866408" cy="3671934"/>
          </a:xfrm>
          <a:custGeom>
            <a:avLst/>
            <a:gdLst>
              <a:gd name="T0" fmla="*/ 2586 w 5173"/>
              <a:gd name="T1" fmla="*/ 0 h 4912"/>
              <a:gd name="T2" fmla="*/ 2586 w 5173"/>
              <a:gd name="T3" fmla="*/ 0 h 4912"/>
              <a:gd name="T4" fmla="*/ 0 w 5173"/>
              <a:gd name="T5" fmla="*/ 2587 h 4912"/>
              <a:gd name="T6" fmla="*/ 0 w 5173"/>
              <a:gd name="T7" fmla="*/ 2587 h 4912"/>
              <a:gd name="T8" fmla="*/ 14 w 5173"/>
              <a:gd name="T9" fmla="*/ 2857 h 4912"/>
              <a:gd name="T10" fmla="*/ 14 w 5173"/>
              <a:gd name="T11" fmla="*/ 2857 h 4912"/>
              <a:gd name="T12" fmla="*/ 1149 w 5173"/>
              <a:gd name="T13" fmla="*/ 2595 h 4912"/>
              <a:gd name="T14" fmla="*/ 1149 w 5173"/>
              <a:gd name="T15" fmla="*/ 2595 h 4912"/>
              <a:gd name="T16" fmla="*/ 2651 w 5173"/>
              <a:gd name="T17" fmla="*/ 3074 h 4912"/>
              <a:gd name="T18" fmla="*/ 2651 w 5173"/>
              <a:gd name="T19" fmla="*/ 3074 h 4912"/>
              <a:gd name="T20" fmla="*/ 3721 w 5173"/>
              <a:gd name="T21" fmla="*/ 4911 h 4912"/>
              <a:gd name="T22" fmla="*/ 3721 w 5173"/>
              <a:gd name="T23" fmla="*/ 4911 h 4912"/>
              <a:gd name="T24" fmla="*/ 5164 w 5173"/>
              <a:gd name="T25" fmla="*/ 2800 h 4912"/>
              <a:gd name="T26" fmla="*/ 5164 w 5173"/>
              <a:gd name="T27" fmla="*/ 2800 h 4912"/>
              <a:gd name="T28" fmla="*/ 5172 w 5173"/>
              <a:gd name="T29" fmla="*/ 2587 h 4912"/>
              <a:gd name="T30" fmla="*/ 5172 w 5173"/>
              <a:gd name="T31" fmla="*/ 2587 h 4912"/>
              <a:gd name="T32" fmla="*/ 2586 w 5173"/>
              <a:gd name="T33" fmla="*/ 0 h 4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73" h="4912">
                <a:moveTo>
                  <a:pt x="2586" y="0"/>
                </a:moveTo>
                <a:lnTo>
                  <a:pt x="2586" y="0"/>
                </a:lnTo>
                <a:cubicBezTo>
                  <a:pt x="1158" y="0"/>
                  <a:pt x="0" y="1159"/>
                  <a:pt x="0" y="2587"/>
                </a:cubicBezTo>
                <a:lnTo>
                  <a:pt x="0" y="2587"/>
                </a:lnTo>
                <a:cubicBezTo>
                  <a:pt x="0" y="2678"/>
                  <a:pt x="5" y="2768"/>
                  <a:pt x="14" y="2857"/>
                </a:cubicBezTo>
                <a:lnTo>
                  <a:pt x="14" y="2857"/>
                </a:lnTo>
                <a:cubicBezTo>
                  <a:pt x="356" y="2689"/>
                  <a:pt x="742" y="2595"/>
                  <a:pt x="1149" y="2595"/>
                </a:cubicBezTo>
                <a:lnTo>
                  <a:pt x="1149" y="2595"/>
                </a:lnTo>
                <a:cubicBezTo>
                  <a:pt x="1709" y="2595"/>
                  <a:pt x="2228" y="2773"/>
                  <a:pt x="2651" y="3074"/>
                </a:cubicBezTo>
                <a:lnTo>
                  <a:pt x="2651" y="3074"/>
                </a:lnTo>
                <a:cubicBezTo>
                  <a:pt x="3238" y="3495"/>
                  <a:pt x="3642" y="4154"/>
                  <a:pt x="3721" y="4911"/>
                </a:cubicBezTo>
                <a:lnTo>
                  <a:pt x="3721" y="4911"/>
                </a:lnTo>
                <a:cubicBezTo>
                  <a:pt x="4520" y="4519"/>
                  <a:pt x="5087" y="3729"/>
                  <a:pt x="5164" y="2800"/>
                </a:cubicBezTo>
                <a:lnTo>
                  <a:pt x="5164" y="2800"/>
                </a:lnTo>
                <a:cubicBezTo>
                  <a:pt x="5169" y="2730"/>
                  <a:pt x="5172" y="2659"/>
                  <a:pt x="5172" y="2587"/>
                </a:cubicBezTo>
                <a:lnTo>
                  <a:pt x="5172" y="2587"/>
                </a:lnTo>
                <a:cubicBezTo>
                  <a:pt x="5172" y="1159"/>
                  <a:pt x="4014" y="0"/>
                  <a:pt x="2586" y="0"/>
                </a:cubicBezTo>
              </a:path>
            </a:pathLst>
          </a:custGeom>
          <a:solidFill>
            <a:schemeClr val="accent1"/>
          </a:solidFill>
          <a:ln>
            <a:noFill/>
          </a:ln>
          <a:effectLst/>
        </p:spPr>
        <p:txBody>
          <a:bodyPr wrap="none" anchor="ctr"/>
          <a:lstStyle/>
          <a:p>
            <a:endParaRPr lang="en-US" sz="3918"/>
          </a:p>
        </p:txBody>
      </p:sp>
      <p:sp>
        <p:nvSpPr>
          <p:cNvPr id="14" name="Freeform 4">
            <a:extLst>
              <a:ext uri="{FF2B5EF4-FFF2-40B4-BE49-F238E27FC236}">
                <a16:creationId xmlns:a16="http://schemas.microsoft.com/office/drawing/2014/main" id="{DE6AFBE3-CF75-FD41-98BF-1F89375B4304}"/>
              </a:ext>
            </a:extLst>
          </p:cNvPr>
          <p:cNvSpPr>
            <a:spLocks noChangeArrowheads="1"/>
          </p:cNvSpPr>
          <p:nvPr/>
        </p:nvSpPr>
        <p:spPr bwMode="auto">
          <a:xfrm>
            <a:off x="6476543" y="4047230"/>
            <a:ext cx="3866411" cy="3714785"/>
          </a:xfrm>
          <a:custGeom>
            <a:avLst/>
            <a:gdLst>
              <a:gd name="T0" fmla="*/ 3598 w 5173"/>
              <a:gd name="T1" fmla="*/ 0 h 4968"/>
              <a:gd name="T2" fmla="*/ 3598 w 5173"/>
              <a:gd name="T3" fmla="*/ 0 h 4968"/>
              <a:gd name="T4" fmla="*/ 2155 w 5173"/>
              <a:gd name="T5" fmla="*/ 2111 h 4968"/>
              <a:gd name="T6" fmla="*/ 2155 w 5173"/>
              <a:gd name="T7" fmla="*/ 2111 h 4968"/>
              <a:gd name="T8" fmla="*/ 1020 w 5173"/>
              <a:gd name="T9" fmla="*/ 2373 h 4968"/>
              <a:gd name="T10" fmla="*/ 1020 w 5173"/>
              <a:gd name="T11" fmla="*/ 2373 h 4968"/>
              <a:gd name="T12" fmla="*/ 9 w 5173"/>
              <a:gd name="T13" fmla="*/ 2167 h 4968"/>
              <a:gd name="T14" fmla="*/ 9 w 5173"/>
              <a:gd name="T15" fmla="*/ 2167 h 4968"/>
              <a:gd name="T16" fmla="*/ 0 w 5173"/>
              <a:gd name="T17" fmla="*/ 2381 h 4968"/>
              <a:gd name="T18" fmla="*/ 0 w 5173"/>
              <a:gd name="T19" fmla="*/ 2381 h 4968"/>
              <a:gd name="T20" fmla="*/ 1085 w 5173"/>
              <a:gd name="T21" fmla="*/ 4487 h 4968"/>
              <a:gd name="T22" fmla="*/ 1085 w 5173"/>
              <a:gd name="T23" fmla="*/ 4487 h 4968"/>
              <a:gd name="T24" fmla="*/ 2586 w 5173"/>
              <a:gd name="T25" fmla="*/ 4967 h 4968"/>
              <a:gd name="T26" fmla="*/ 2586 w 5173"/>
              <a:gd name="T27" fmla="*/ 4967 h 4968"/>
              <a:gd name="T28" fmla="*/ 5172 w 5173"/>
              <a:gd name="T29" fmla="*/ 2381 h 4968"/>
              <a:gd name="T30" fmla="*/ 5172 w 5173"/>
              <a:gd name="T31" fmla="*/ 2381 h 4968"/>
              <a:gd name="T32" fmla="*/ 3598 w 5173"/>
              <a:gd name="T33" fmla="*/ 0 h 4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73" h="4968">
                <a:moveTo>
                  <a:pt x="3598" y="0"/>
                </a:moveTo>
                <a:lnTo>
                  <a:pt x="3598" y="0"/>
                </a:lnTo>
                <a:cubicBezTo>
                  <a:pt x="3522" y="929"/>
                  <a:pt x="2954" y="1719"/>
                  <a:pt x="2155" y="2111"/>
                </a:cubicBezTo>
                <a:lnTo>
                  <a:pt x="2155" y="2111"/>
                </a:lnTo>
                <a:cubicBezTo>
                  <a:pt x="1812" y="2278"/>
                  <a:pt x="1427" y="2373"/>
                  <a:pt x="1020" y="2373"/>
                </a:cubicBezTo>
                <a:lnTo>
                  <a:pt x="1020" y="2373"/>
                </a:lnTo>
                <a:cubicBezTo>
                  <a:pt x="662" y="2373"/>
                  <a:pt x="320" y="2299"/>
                  <a:pt x="9" y="2167"/>
                </a:cubicBezTo>
                <a:lnTo>
                  <a:pt x="9" y="2167"/>
                </a:lnTo>
                <a:cubicBezTo>
                  <a:pt x="3" y="2237"/>
                  <a:pt x="0" y="2309"/>
                  <a:pt x="0" y="2381"/>
                </a:cubicBezTo>
                <a:lnTo>
                  <a:pt x="0" y="2381"/>
                </a:lnTo>
                <a:cubicBezTo>
                  <a:pt x="0" y="3249"/>
                  <a:pt x="428" y="4017"/>
                  <a:pt x="1085" y="4487"/>
                </a:cubicBezTo>
                <a:lnTo>
                  <a:pt x="1085" y="4487"/>
                </a:lnTo>
                <a:cubicBezTo>
                  <a:pt x="1507" y="4789"/>
                  <a:pt x="2026" y="4967"/>
                  <a:pt x="2586" y="4967"/>
                </a:cubicBezTo>
                <a:lnTo>
                  <a:pt x="2586" y="4967"/>
                </a:lnTo>
                <a:cubicBezTo>
                  <a:pt x="4015" y="4967"/>
                  <a:pt x="5172" y="3809"/>
                  <a:pt x="5172" y="2381"/>
                </a:cubicBezTo>
                <a:lnTo>
                  <a:pt x="5172" y="2381"/>
                </a:lnTo>
                <a:cubicBezTo>
                  <a:pt x="5172" y="1311"/>
                  <a:pt x="4524" y="393"/>
                  <a:pt x="3598" y="0"/>
                </a:cubicBezTo>
              </a:path>
            </a:pathLst>
          </a:custGeom>
          <a:solidFill>
            <a:schemeClr val="accent2"/>
          </a:solidFill>
          <a:ln>
            <a:noFill/>
          </a:ln>
          <a:effectLst/>
        </p:spPr>
        <p:txBody>
          <a:bodyPr wrap="none" anchor="ctr"/>
          <a:lstStyle/>
          <a:p>
            <a:endParaRPr lang="en-US" sz="3918"/>
          </a:p>
        </p:txBody>
      </p:sp>
      <p:sp>
        <p:nvSpPr>
          <p:cNvPr id="16" name="Freeform 246">
            <a:extLst>
              <a:ext uri="{FF2B5EF4-FFF2-40B4-BE49-F238E27FC236}">
                <a16:creationId xmlns:a16="http://schemas.microsoft.com/office/drawing/2014/main" id="{A39F9397-0A2D-F044-BEE1-280F3F096884}"/>
              </a:ext>
            </a:extLst>
          </p:cNvPr>
          <p:cNvSpPr>
            <a:spLocks noChangeArrowheads="1"/>
          </p:cNvSpPr>
          <p:nvPr/>
        </p:nvSpPr>
        <p:spPr bwMode="auto">
          <a:xfrm>
            <a:off x="3409239" y="3102877"/>
            <a:ext cx="2142511" cy="39554"/>
          </a:xfrm>
          <a:custGeom>
            <a:avLst/>
            <a:gdLst>
              <a:gd name="T0" fmla="*/ 26 w 2865"/>
              <a:gd name="T1" fmla="*/ 51 h 52"/>
              <a:gd name="T2" fmla="*/ 26 w 2865"/>
              <a:gd name="T3" fmla="*/ 0 h 52"/>
              <a:gd name="T4" fmla="*/ 173 w 2865"/>
              <a:gd name="T5" fmla="*/ 26 h 52"/>
              <a:gd name="T6" fmla="*/ 393 w 2865"/>
              <a:gd name="T7" fmla="*/ 51 h 52"/>
              <a:gd name="T8" fmla="*/ 245 w 2865"/>
              <a:gd name="T9" fmla="*/ 26 h 52"/>
              <a:gd name="T10" fmla="*/ 393 w 2865"/>
              <a:gd name="T11" fmla="*/ 0 h 52"/>
              <a:gd name="T12" fmla="*/ 418 w 2865"/>
              <a:gd name="T13" fmla="*/ 26 h 52"/>
              <a:gd name="T14" fmla="*/ 515 w 2865"/>
              <a:gd name="T15" fmla="*/ 51 h 52"/>
              <a:gd name="T16" fmla="*/ 490 w 2865"/>
              <a:gd name="T17" fmla="*/ 26 h 52"/>
              <a:gd name="T18" fmla="*/ 637 w 2865"/>
              <a:gd name="T19" fmla="*/ 0 h 52"/>
              <a:gd name="T20" fmla="*/ 637 w 2865"/>
              <a:gd name="T21" fmla="*/ 51 h 52"/>
              <a:gd name="T22" fmla="*/ 759 w 2865"/>
              <a:gd name="T23" fmla="*/ 51 h 52"/>
              <a:gd name="T24" fmla="*/ 759 w 2865"/>
              <a:gd name="T25" fmla="*/ 0 h 52"/>
              <a:gd name="T26" fmla="*/ 907 w 2865"/>
              <a:gd name="T27" fmla="*/ 26 h 52"/>
              <a:gd name="T28" fmla="*/ 1126 w 2865"/>
              <a:gd name="T29" fmla="*/ 51 h 52"/>
              <a:gd name="T30" fmla="*/ 979 w 2865"/>
              <a:gd name="T31" fmla="*/ 26 h 52"/>
              <a:gd name="T32" fmla="*/ 1126 w 2865"/>
              <a:gd name="T33" fmla="*/ 0 h 52"/>
              <a:gd name="T34" fmla="*/ 1152 w 2865"/>
              <a:gd name="T35" fmla="*/ 26 h 52"/>
              <a:gd name="T36" fmla="*/ 1249 w 2865"/>
              <a:gd name="T37" fmla="*/ 51 h 52"/>
              <a:gd name="T38" fmla="*/ 1223 w 2865"/>
              <a:gd name="T39" fmla="*/ 26 h 52"/>
              <a:gd name="T40" fmla="*/ 1371 w 2865"/>
              <a:gd name="T41" fmla="*/ 0 h 52"/>
              <a:gd name="T42" fmla="*/ 1371 w 2865"/>
              <a:gd name="T43" fmla="*/ 51 h 52"/>
              <a:gd name="T44" fmla="*/ 1493 w 2865"/>
              <a:gd name="T45" fmla="*/ 51 h 52"/>
              <a:gd name="T46" fmla="*/ 1493 w 2865"/>
              <a:gd name="T47" fmla="*/ 0 h 52"/>
              <a:gd name="T48" fmla="*/ 1641 w 2865"/>
              <a:gd name="T49" fmla="*/ 26 h 52"/>
              <a:gd name="T50" fmla="*/ 1860 w 2865"/>
              <a:gd name="T51" fmla="*/ 51 h 52"/>
              <a:gd name="T52" fmla="*/ 1713 w 2865"/>
              <a:gd name="T53" fmla="*/ 26 h 52"/>
              <a:gd name="T54" fmla="*/ 1860 w 2865"/>
              <a:gd name="T55" fmla="*/ 0 h 52"/>
              <a:gd name="T56" fmla="*/ 1886 w 2865"/>
              <a:gd name="T57" fmla="*/ 26 h 52"/>
              <a:gd name="T58" fmla="*/ 1983 w 2865"/>
              <a:gd name="T59" fmla="*/ 51 h 52"/>
              <a:gd name="T60" fmla="*/ 1957 w 2865"/>
              <a:gd name="T61" fmla="*/ 26 h 52"/>
              <a:gd name="T62" fmla="*/ 2105 w 2865"/>
              <a:gd name="T63" fmla="*/ 0 h 52"/>
              <a:gd name="T64" fmla="*/ 2105 w 2865"/>
              <a:gd name="T65" fmla="*/ 51 h 52"/>
              <a:gd name="T66" fmla="*/ 2227 w 2865"/>
              <a:gd name="T67" fmla="*/ 51 h 52"/>
              <a:gd name="T68" fmla="*/ 2227 w 2865"/>
              <a:gd name="T69" fmla="*/ 0 h 52"/>
              <a:gd name="T70" fmla="*/ 2375 w 2865"/>
              <a:gd name="T71" fmla="*/ 26 h 52"/>
              <a:gd name="T72" fmla="*/ 2594 w 2865"/>
              <a:gd name="T73" fmla="*/ 51 h 52"/>
              <a:gd name="T74" fmla="*/ 2447 w 2865"/>
              <a:gd name="T75" fmla="*/ 26 h 52"/>
              <a:gd name="T76" fmla="*/ 2594 w 2865"/>
              <a:gd name="T77" fmla="*/ 0 h 52"/>
              <a:gd name="T78" fmla="*/ 2620 w 2865"/>
              <a:gd name="T79" fmla="*/ 26 h 52"/>
              <a:gd name="T80" fmla="*/ 2716 w 2865"/>
              <a:gd name="T81" fmla="*/ 51 h 52"/>
              <a:gd name="T82" fmla="*/ 2691 w 2865"/>
              <a:gd name="T83" fmla="*/ 26 h 52"/>
              <a:gd name="T84" fmla="*/ 2839 w 2865"/>
              <a:gd name="T85" fmla="*/ 0 h 52"/>
              <a:gd name="T86" fmla="*/ 2839 w 2865"/>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5" h="52">
                <a:moveTo>
                  <a:pt x="148" y="51"/>
                </a:moveTo>
                <a:lnTo>
                  <a:pt x="26" y="51"/>
                </a:lnTo>
                <a:lnTo>
                  <a:pt x="26" y="51"/>
                </a:lnTo>
                <a:cubicBezTo>
                  <a:pt x="11" y="51"/>
                  <a:pt x="0" y="40"/>
                  <a:pt x="0" y="26"/>
                </a:cubicBezTo>
                <a:lnTo>
                  <a:pt x="0" y="26"/>
                </a:lnTo>
                <a:cubicBezTo>
                  <a:pt x="0" y="12"/>
                  <a:pt x="11" y="0"/>
                  <a:pt x="26" y="0"/>
                </a:cubicBezTo>
                <a:lnTo>
                  <a:pt x="148" y="0"/>
                </a:lnTo>
                <a:lnTo>
                  <a:pt x="148" y="0"/>
                </a:lnTo>
                <a:cubicBezTo>
                  <a:pt x="162" y="0"/>
                  <a:pt x="173" y="12"/>
                  <a:pt x="173" y="26"/>
                </a:cubicBezTo>
                <a:lnTo>
                  <a:pt x="173" y="26"/>
                </a:lnTo>
                <a:cubicBezTo>
                  <a:pt x="173" y="40"/>
                  <a:pt x="162" y="51"/>
                  <a:pt x="148" y="51"/>
                </a:cubicBezTo>
                <a:close/>
                <a:moveTo>
                  <a:pt x="393" y="51"/>
                </a:moveTo>
                <a:lnTo>
                  <a:pt x="270" y="51"/>
                </a:lnTo>
                <a:lnTo>
                  <a:pt x="270" y="51"/>
                </a:lnTo>
                <a:cubicBezTo>
                  <a:pt x="256" y="51"/>
                  <a:pt x="245" y="40"/>
                  <a:pt x="245" y="26"/>
                </a:cubicBezTo>
                <a:lnTo>
                  <a:pt x="245" y="26"/>
                </a:lnTo>
                <a:cubicBezTo>
                  <a:pt x="245" y="12"/>
                  <a:pt x="256" y="0"/>
                  <a:pt x="270" y="0"/>
                </a:cubicBezTo>
                <a:lnTo>
                  <a:pt x="393" y="0"/>
                </a:lnTo>
                <a:lnTo>
                  <a:pt x="393" y="0"/>
                </a:lnTo>
                <a:cubicBezTo>
                  <a:pt x="406" y="0"/>
                  <a:pt x="418" y="12"/>
                  <a:pt x="418" y="26"/>
                </a:cubicBezTo>
                <a:lnTo>
                  <a:pt x="418" y="26"/>
                </a:lnTo>
                <a:cubicBezTo>
                  <a:pt x="418" y="40"/>
                  <a:pt x="406" y="51"/>
                  <a:pt x="393" y="51"/>
                </a:cubicBezTo>
                <a:close/>
                <a:moveTo>
                  <a:pt x="637" y="51"/>
                </a:moveTo>
                <a:lnTo>
                  <a:pt x="515" y="51"/>
                </a:lnTo>
                <a:lnTo>
                  <a:pt x="515" y="51"/>
                </a:lnTo>
                <a:cubicBezTo>
                  <a:pt x="501" y="51"/>
                  <a:pt x="490" y="40"/>
                  <a:pt x="490" y="26"/>
                </a:cubicBezTo>
                <a:lnTo>
                  <a:pt x="490" y="26"/>
                </a:lnTo>
                <a:cubicBezTo>
                  <a:pt x="490" y="12"/>
                  <a:pt x="501" y="0"/>
                  <a:pt x="515" y="0"/>
                </a:cubicBezTo>
                <a:lnTo>
                  <a:pt x="637" y="0"/>
                </a:lnTo>
                <a:lnTo>
                  <a:pt x="637" y="0"/>
                </a:lnTo>
                <a:cubicBezTo>
                  <a:pt x="651" y="0"/>
                  <a:pt x="663" y="12"/>
                  <a:pt x="663" y="26"/>
                </a:cubicBezTo>
                <a:lnTo>
                  <a:pt x="663" y="26"/>
                </a:lnTo>
                <a:cubicBezTo>
                  <a:pt x="663" y="40"/>
                  <a:pt x="651" y="51"/>
                  <a:pt x="637" y="51"/>
                </a:cubicBezTo>
                <a:close/>
                <a:moveTo>
                  <a:pt x="882" y="51"/>
                </a:moveTo>
                <a:lnTo>
                  <a:pt x="759" y="51"/>
                </a:lnTo>
                <a:lnTo>
                  <a:pt x="759" y="51"/>
                </a:lnTo>
                <a:cubicBezTo>
                  <a:pt x="745" y="51"/>
                  <a:pt x="734" y="40"/>
                  <a:pt x="734" y="26"/>
                </a:cubicBezTo>
                <a:lnTo>
                  <a:pt x="734" y="26"/>
                </a:lnTo>
                <a:cubicBezTo>
                  <a:pt x="734" y="12"/>
                  <a:pt x="745" y="0"/>
                  <a:pt x="759" y="0"/>
                </a:cubicBezTo>
                <a:lnTo>
                  <a:pt x="882" y="0"/>
                </a:lnTo>
                <a:lnTo>
                  <a:pt x="882" y="0"/>
                </a:lnTo>
                <a:cubicBezTo>
                  <a:pt x="896" y="0"/>
                  <a:pt x="907" y="12"/>
                  <a:pt x="907" y="26"/>
                </a:cubicBezTo>
                <a:lnTo>
                  <a:pt x="907" y="26"/>
                </a:lnTo>
                <a:cubicBezTo>
                  <a:pt x="907" y="40"/>
                  <a:pt x="896" y="51"/>
                  <a:pt x="882" y="51"/>
                </a:cubicBezTo>
                <a:close/>
                <a:moveTo>
                  <a:pt x="1126" y="51"/>
                </a:moveTo>
                <a:lnTo>
                  <a:pt x="1004" y="51"/>
                </a:lnTo>
                <a:lnTo>
                  <a:pt x="1004" y="51"/>
                </a:lnTo>
                <a:cubicBezTo>
                  <a:pt x="990" y="51"/>
                  <a:pt x="979" y="40"/>
                  <a:pt x="979" y="26"/>
                </a:cubicBezTo>
                <a:lnTo>
                  <a:pt x="979" y="26"/>
                </a:lnTo>
                <a:cubicBezTo>
                  <a:pt x="979" y="12"/>
                  <a:pt x="990" y="0"/>
                  <a:pt x="1004" y="0"/>
                </a:cubicBezTo>
                <a:lnTo>
                  <a:pt x="1126" y="0"/>
                </a:lnTo>
                <a:lnTo>
                  <a:pt x="1126" y="0"/>
                </a:lnTo>
                <a:cubicBezTo>
                  <a:pt x="1140" y="0"/>
                  <a:pt x="1152" y="12"/>
                  <a:pt x="1152" y="26"/>
                </a:cubicBezTo>
                <a:lnTo>
                  <a:pt x="1152" y="26"/>
                </a:lnTo>
                <a:cubicBezTo>
                  <a:pt x="1152" y="40"/>
                  <a:pt x="1140" y="51"/>
                  <a:pt x="1126" y="51"/>
                </a:cubicBezTo>
                <a:close/>
                <a:moveTo>
                  <a:pt x="1371" y="51"/>
                </a:moveTo>
                <a:lnTo>
                  <a:pt x="1249" y="51"/>
                </a:lnTo>
                <a:lnTo>
                  <a:pt x="1249" y="51"/>
                </a:lnTo>
                <a:cubicBezTo>
                  <a:pt x="1234" y="51"/>
                  <a:pt x="1223" y="40"/>
                  <a:pt x="1223" y="26"/>
                </a:cubicBezTo>
                <a:lnTo>
                  <a:pt x="1223" y="26"/>
                </a:lnTo>
                <a:cubicBezTo>
                  <a:pt x="1223" y="12"/>
                  <a:pt x="1234" y="0"/>
                  <a:pt x="1249" y="0"/>
                </a:cubicBezTo>
                <a:lnTo>
                  <a:pt x="1371" y="0"/>
                </a:lnTo>
                <a:lnTo>
                  <a:pt x="1371" y="0"/>
                </a:lnTo>
                <a:cubicBezTo>
                  <a:pt x="1385" y="0"/>
                  <a:pt x="1397" y="12"/>
                  <a:pt x="1397" y="26"/>
                </a:cubicBezTo>
                <a:lnTo>
                  <a:pt x="1397" y="26"/>
                </a:lnTo>
                <a:cubicBezTo>
                  <a:pt x="1397" y="40"/>
                  <a:pt x="1385" y="51"/>
                  <a:pt x="1371" y="51"/>
                </a:cubicBezTo>
                <a:close/>
                <a:moveTo>
                  <a:pt x="1616" y="51"/>
                </a:moveTo>
                <a:lnTo>
                  <a:pt x="1493" y="51"/>
                </a:lnTo>
                <a:lnTo>
                  <a:pt x="1493" y="51"/>
                </a:lnTo>
                <a:cubicBezTo>
                  <a:pt x="1479" y="51"/>
                  <a:pt x="1468" y="40"/>
                  <a:pt x="1468" y="26"/>
                </a:cubicBezTo>
                <a:lnTo>
                  <a:pt x="1468" y="26"/>
                </a:lnTo>
                <a:cubicBezTo>
                  <a:pt x="1468" y="12"/>
                  <a:pt x="1479" y="0"/>
                  <a:pt x="1493" y="0"/>
                </a:cubicBezTo>
                <a:lnTo>
                  <a:pt x="1616" y="0"/>
                </a:lnTo>
                <a:lnTo>
                  <a:pt x="1616" y="0"/>
                </a:lnTo>
                <a:cubicBezTo>
                  <a:pt x="1630" y="0"/>
                  <a:pt x="1641" y="12"/>
                  <a:pt x="1641" y="26"/>
                </a:cubicBezTo>
                <a:lnTo>
                  <a:pt x="1641" y="26"/>
                </a:lnTo>
                <a:cubicBezTo>
                  <a:pt x="1641" y="40"/>
                  <a:pt x="1630" y="51"/>
                  <a:pt x="1616" y="51"/>
                </a:cubicBezTo>
                <a:close/>
                <a:moveTo>
                  <a:pt x="1860" y="51"/>
                </a:moveTo>
                <a:lnTo>
                  <a:pt x="1738" y="51"/>
                </a:lnTo>
                <a:lnTo>
                  <a:pt x="1738" y="51"/>
                </a:lnTo>
                <a:cubicBezTo>
                  <a:pt x="1724" y="51"/>
                  <a:pt x="1713" y="40"/>
                  <a:pt x="1713" y="26"/>
                </a:cubicBezTo>
                <a:lnTo>
                  <a:pt x="1713" y="26"/>
                </a:lnTo>
                <a:cubicBezTo>
                  <a:pt x="1713" y="12"/>
                  <a:pt x="1724" y="0"/>
                  <a:pt x="1738" y="0"/>
                </a:cubicBezTo>
                <a:lnTo>
                  <a:pt x="1860" y="0"/>
                </a:lnTo>
                <a:lnTo>
                  <a:pt x="1860" y="0"/>
                </a:lnTo>
                <a:cubicBezTo>
                  <a:pt x="1874" y="0"/>
                  <a:pt x="1886" y="12"/>
                  <a:pt x="1886" y="26"/>
                </a:cubicBezTo>
                <a:lnTo>
                  <a:pt x="1886" y="26"/>
                </a:lnTo>
                <a:cubicBezTo>
                  <a:pt x="1886" y="40"/>
                  <a:pt x="1874" y="51"/>
                  <a:pt x="1860" y="51"/>
                </a:cubicBezTo>
                <a:close/>
                <a:moveTo>
                  <a:pt x="2105" y="51"/>
                </a:moveTo>
                <a:lnTo>
                  <a:pt x="1983" y="51"/>
                </a:lnTo>
                <a:lnTo>
                  <a:pt x="1983" y="51"/>
                </a:lnTo>
                <a:cubicBezTo>
                  <a:pt x="1968" y="51"/>
                  <a:pt x="1957" y="40"/>
                  <a:pt x="1957" y="26"/>
                </a:cubicBezTo>
                <a:lnTo>
                  <a:pt x="1957" y="26"/>
                </a:lnTo>
                <a:cubicBezTo>
                  <a:pt x="1957" y="12"/>
                  <a:pt x="1968" y="0"/>
                  <a:pt x="1983" y="0"/>
                </a:cubicBezTo>
                <a:lnTo>
                  <a:pt x="2105" y="0"/>
                </a:lnTo>
                <a:lnTo>
                  <a:pt x="2105" y="0"/>
                </a:lnTo>
                <a:cubicBezTo>
                  <a:pt x="2119" y="0"/>
                  <a:pt x="2130" y="12"/>
                  <a:pt x="2130" y="26"/>
                </a:cubicBezTo>
                <a:lnTo>
                  <a:pt x="2130" y="26"/>
                </a:lnTo>
                <a:cubicBezTo>
                  <a:pt x="2130" y="40"/>
                  <a:pt x="2119" y="51"/>
                  <a:pt x="2105" y="51"/>
                </a:cubicBezTo>
                <a:close/>
                <a:moveTo>
                  <a:pt x="2349" y="51"/>
                </a:moveTo>
                <a:lnTo>
                  <a:pt x="2227" y="51"/>
                </a:lnTo>
                <a:lnTo>
                  <a:pt x="2227" y="51"/>
                </a:lnTo>
                <a:cubicBezTo>
                  <a:pt x="2213" y="51"/>
                  <a:pt x="2202" y="40"/>
                  <a:pt x="2202" y="26"/>
                </a:cubicBezTo>
                <a:lnTo>
                  <a:pt x="2202" y="26"/>
                </a:lnTo>
                <a:cubicBezTo>
                  <a:pt x="2202" y="12"/>
                  <a:pt x="2213" y="0"/>
                  <a:pt x="2227" y="0"/>
                </a:cubicBezTo>
                <a:lnTo>
                  <a:pt x="2349" y="0"/>
                </a:lnTo>
                <a:lnTo>
                  <a:pt x="2349" y="0"/>
                </a:lnTo>
                <a:cubicBezTo>
                  <a:pt x="2364" y="0"/>
                  <a:pt x="2375" y="12"/>
                  <a:pt x="2375" y="26"/>
                </a:cubicBezTo>
                <a:lnTo>
                  <a:pt x="2375" y="26"/>
                </a:lnTo>
                <a:cubicBezTo>
                  <a:pt x="2375" y="40"/>
                  <a:pt x="2364" y="51"/>
                  <a:pt x="2349" y="51"/>
                </a:cubicBezTo>
                <a:close/>
                <a:moveTo>
                  <a:pt x="2594" y="51"/>
                </a:moveTo>
                <a:lnTo>
                  <a:pt x="2472" y="51"/>
                </a:lnTo>
                <a:lnTo>
                  <a:pt x="2472" y="51"/>
                </a:lnTo>
                <a:cubicBezTo>
                  <a:pt x="2458" y="51"/>
                  <a:pt x="2447" y="40"/>
                  <a:pt x="2447" y="26"/>
                </a:cubicBezTo>
                <a:lnTo>
                  <a:pt x="2447" y="26"/>
                </a:lnTo>
                <a:cubicBezTo>
                  <a:pt x="2447" y="12"/>
                  <a:pt x="2458" y="0"/>
                  <a:pt x="2472" y="0"/>
                </a:cubicBezTo>
                <a:lnTo>
                  <a:pt x="2594" y="0"/>
                </a:lnTo>
                <a:lnTo>
                  <a:pt x="2594" y="0"/>
                </a:lnTo>
                <a:cubicBezTo>
                  <a:pt x="2608" y="0"/>
                  <a:pt x="2620" y="12"/>
                  <a:pt x="2620" y="26"/>
                </a:cubicBezTo>
                <a:lnTo>
                  <a:pt x="2620" y="26"/>
                </a:lnTo>
                <a:cubicBezTo>
                  <a:pt x="2620" y="40"/>
                  <a:pt x="2608" y="51"/>
                  <a:pt x="2594" y="51"/>
                </a:cubicBezTo>
                <a:close/>
                <a:moveTo>
                  <a:pt x="2839" y="51"/>
                </a:moveTo>
                <a:lnTo>
                  <a:pt x="2716" y="51"/>
                </a:lnTo>
                <a:lnTo>
                  <a:pt x="2716" y="51"/>
                </a:lnTo>
                <a:cubicBezTo>
                  <a:pt x="2702" y="51"/>
                  <a:pt x="2691" y="40"/>
                  <a:pt x="2691" y="26"/>
                </a:cubicBezTo>
                <a:lnTo>
                  <a:pt x="2691" y="26"/>
                </a:lnTo>
                <a:cubicBezTo>
                  <a:pt x="2691" y="12"/>
                  <a:pt x="2702" y="0"/>
                  <a:pt x="2716" y="0"/>
                </a:cubicBezTo>
                <a:lnTo>
                  <a:pt x="2839" y="0"/>
                </a:lnTo>
                <a:lnTo>
                  <a:pt x="2839" y="0"/>
                </a:lnTo>
                <a:cubicBezTo>
                  <a:pt x="2853" y="0"/>
                  <a:pt x="2864" y="12"/>
                  <a:pt x="2864" y="26"/>
                </a:cubicBezTo>
                <a:lnTo>
                  <a:pt x="2864" y="26"/>
                </a:lnTo>
                <a:cubicBezTo>
                  <a:pt x="2864" y="40"/>
                  <a:pt x="2853" y="51"/>
                  <a:pt x="2839" y="51"/>
                </a:cubicBezTo>
                <a:close/>
              </a:path>
            </a:pathLst>
          </a:custGeom>
          <a:solidFill>
            <a:schemeClr val="accent1"/>
          </a:solidFill>
          <a:ln>
            <a:noFill/>
          </a:ln>
          <a:effectLst/>
        </p:spPr>
        <p:txBody>
          <a:bodyPr wrap="none" anchor="ctr"/>
          <a:lstStyle/>
          <a:p>
            <a:endParaRPr lang="en-US" sz="3918"/>
          </a:p>
        </p:txBody>
      </p:sp>
      <p:sp>
        <p:nvSpPr>
          <p:cNvPr id="17" name="Freeform 247">
            <a:extLst>
              <a:ext uri="{FF2B5EF4-FFF2-40B4-BE49-F238E27FC236}">
                <a16:creationId xmlns:a16="http://schemas.microsoft.com/office/drawing/2014/main" id="{E04077E7-815F-064C-9400-EBCD8FEC0B2C}"/>
              </a:ext>
            </a:extLst>
          </p:cNvPr>
          <p:cNvSpPr>
            <a:spLocks noChangeArrowheads="1"/>
          </p:cNvSpPr>
          <p:nvPr/>
        </p:nvSpPr>
        <p:spPr bwMode="auto">
          <a:xfrm>
            <a:off x="2947773" y="5865069"/>
            <a:ext cx="1331654" cy="39554"/>
          </a:xfrm>
          <a:custGeom>
            <a:avLst/>
            <a:gdLst>
              <a:gd name="T0" fmla="*/ 26 w 1781"/>
              <a:gd name="T1" fmla="*/ 51 h 52"/>
              <a:gd name="T2" fmla="*/ 0 w 1781"/>
              <a:gd name="T3" fmla="*/ 26 h 52"/>
              <a:gd name="T4" fmla="*/ 26 w 1781"/>
              <a:gd name="T5" fmla="*/ 0 h 52"/>
              <a:gd name="T6" fmla="*/ 148 w 1781"/>
              <a:gd name="T7" fmla="*/ 0 h 52"/>
              <a:gd name="T8" fmla="*/ 174 w 1781"/>
              <a:gd name="T9" fmla="*/ 26 h 52"/>
              <a:gd name="T10" fmla="*/ 393 w 1781"/>
              <a:gd name="T11" fmla="*/ 51 h 52"/>
              <a:gd name="T12" fmla="*/ 270 w 1781"/>
              <a:gd name="T13" fmla="*/ 51 h 52"/>
              <a:gd name="T14" fmla="*/ 245 w 1781"/>
              <a:gd name="T15" fmla="*/ 26 h 52"/>
              <a:gd name="T16" fmla="*/ 393 w 1781"/>
              <a:gd name="T17" fmla="*/ 0 h 52"/>
              <a:gd name="T18" fmla="*/ 418 w 1781"/>
              <a:gd name="T19" fmla="*/ 26 h 52"/>
              <a:gd name="T20" fmla="*/ 393 w 1781"/>
              <a:gd name="T21" fmla="*/ 51 h 52"/>
              <a:gd name="T22" fmla="*/ 515 w 1781"/>
              <a:gd name="T23" fmla="*/ 51 h 52"/>
              <a:gd name="T24" fmla="*/ 489 w 1781"/>
              <a:gd name="T25" fmla="*/ 26 h 52"/>
              <a:gd name="T26" fmla="*/ 515 w 1781"/>
              <a:gd name="T27" fmla="*/ 0 h 52"/>
              <a:gd name="T28" fmla="*/ 637 w 1781"/>
              <a:gd name="T29" fmla="*/ 0 h 52"/>
              <a:gd name="T30" fmla="*/ 663 w 1781"/>
              <a:gd name="T31" fmla="*/ 26 h 52"/>
              <a:gd name="T32" fmla="*/ 882 w 1781"/>
              <a:gd name="T33" fmla="*/ 51 h 52"/>
              <a:gd name="T34" fmla="*/ 760 w 1781"/>
              <a:gd name="T35" fmla="*/ 51 h 52"/>
              <a:gd name="T36" fmla="*/ 734 w 1781"/>
              <a:gd name="T37" fmla="*/ 26 h 52"/>
              <a:gd name="T38" fmla="*/ 882 w 1781"/>
              <a:gd name="T39" fmla="*/ 0 h 52"/>
              <a:gd name="T40" fmla="*/ 908 w 1781"/>
              <a:gd name="T41" fmla="*/ 26 h 52"/>
              <a:gd name="T42" fmla="*/ 882 w 1781"/>
              <a:gd name="T43" fmla="*/ 51 h 52"/>
              <a:gd name="T44" fmla="*/ 1004 w 1781"/>
              <a:gd name="T45" fmla="*/ 51 h 52"/>
              <a:gd name="T46" fmla="*/ 979 w 1781"/>
              <a:gd name="T47" fmla="*/ 26 h 52"/>
              <a:gd name="T48" fmla="*/ 1004 w 1781"/>
              <a:gd name="T49" fmla="*/ 0 h 52"/>
              <a:gd name="T50" fmla="*/ 1127 w 1781"/>
              <a:gd name="T51" fmla="*/ 0 h 52"/>
              <a:gd name="T52" fmla="*/ 1152 w 1781"/>
              <a:gd name="T53" fmla="*/ 26 h 52"/>
              <a:gd name="T54" fmla="*/ 1371 w 1781"/>
              <a:gd name="T55" fmla="*/ 51 h 52"/>
              <a:gd name="T56" fmla="*/ 1249 w 1781"/>
              <a:gd name="T57" fmla="*/ 51 h 52"/>
              <a:gd name="T58" fmla="*/ 1223 w 1781"/>
              <a:gd name="T59" fmla="*/ 26 h 52"/>
              <a:gd name="T60" fmla="*/ 1371 w 1781"/>
              <a:gd name="T61" fmla="*/ 0 h 52"/>
              <a:gd name="T62" fmla="*/ 1397 w 1781"/>
              <a:gd name="T63" fmla="*/ 26 h 52"/>
              <a:gd name="T64" fmla="*/ 1371 w 1781"/>
              <a:gd name="T65" fmla="*/ 51 h 52"/>
              <a:gd name="T66" fmla="*/ 1494 w 1781"/>
              <a:gd name="T67" fmla="*/ 51 h 52"/>
              <a:gd name="T68" fmla="*/ 1468 w 1781"/>
              <a:gd name="T69" fmla="*/ 26 h 52"/>
              <a:gd name="T70" fmla="*/ 1494 w 1781"/>
              <a:gd name="T71" fmla="*/ 0 h 52"/>
              <a:gd name="T72" fmla="*/ 1616 w 1781"/>
              <a:gd name="T73" fmla="*/ 0 h 52"/>
              <a:gd name="T74" fmla="*/ 1642 w 1781"/>
              <a:gd name="T75" fmla="*/ 26 h 52"/>
              <a:gd name="T76" fmla="*/ 1755 w 1781"/>
              <a:gd name="T77" fmla="*/ 51 h 52"/>
              <a:gd name="T78" fmla="*/ 1738 w 1781"/>
              <a:gd name="T79" fmla="*/ 51 h 52"/>
              <a:gd name="T80" fmla="*/ 1713 w 1781"/>
              <a:gd name="T81" fmla="*/ 26 h 52"/>
              <a:gd name="T82" fmla="*/ 1755 w 1781"/>
              <a:gd name="T83" fmla="*/ 0 h 52"/>
              <a:gd name="T84" fmla="*/ 1780 w 1781"/>
              <a:gd name="T85" fmla="*/ 26 h 52"/>
              <a:gd name="T86" fmla="*/ 1755 w 1781"/>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1" h="52">
                <a:moveTo>
                  <a:pt x="148" y="51"/>
                </a:moveTo>
                <a:lnTo>
                  <a:pt x="26" y="51"/>
                </a:lnTo>
                <a:lnTo>
                  <a:pt x="26" y="51"/>
                </a:lnTo>
                <a:cubicBezTo>
                  <a:pt x="12" y="51"/>
                  <a:pt x="0" y="40"/>
                  <a:pt x="0" y="26"/>
                </a:cubicBezTo>
                <a:lnTo>
                  <a:pt x="0" y="26"/>
                </a:lnTo>
                <a:cubicBezTo>
                  <a:pt x="0" y="12"/>
                  <a:pt x="12" y="0"/>
                  <a:pt x="26" y="0"/>
                </a:cubicBezTo>
                <a:lnTo>
                  <a:pt x="148" y="0"/>
                </a:lnTo>
                <a:lnTo>
                  <a:pt x="148" y="0"/>
                </a:lnTo>
                <a:cubicBezTo>
                  <a:pt x="162" y="0"/>
                  <a:pt x="174" y="12"/>
                  <a:pt x="174" y="26"/>
                </a:cubicBezTo>
                <a:lnTo>
                  <a:pt x="174" y="26"/>
                </a:lnTo>
                <a:cubicBezTo>
                  <a:pt x="174" y="40"/>
                  <a:pt x="162" y="51"/>
                  <a:pt x="148" y="51"/>
                </a:cubicBezTo>
                <a:close/>
                <a:moveTo>
                  <a:pt x="393" y="51"/>
                </a:moveTo>
                <a:lnTo>
                  <a:pt x="270" y="51"/>
                </a:lnTo>
                <a:lnTo>
                  <a:pt x="270" y="51"/>
                </a:lnTo>
                <a:cubicBezTo>
                  <a:pt x="257" y="51"/>
                  <a:pt x="245" y="40"/>
                  <a:pt x="245" y="26"/>
                </a:cubicBezTo>
                <a:lnTo>
                  <a:pt x="245" y="26"/>
                </a:lnTo>
                <a:cubicBezTo>
                  <a:pt x="245" y="12"/>
                  <a:pt x="257" y="0"/>
                  <a:pt x="270" y="0"/>
                </a:cubicBezTo>
                <a:lnTo>
                  <a:pt x="393" y="0"/>
                </a:lnTo>
                <a:lnTo>
                  <a:pt x="393" y="0"/>
                </a:lnTo>
                <a:cubicBezTo>
                  <a:pt x="407" y="0"/>
                  <a:pt x="418" y="12"/>
                  <a:pt x="418" y="26"/>
                </a:cubicBezTo>
                <a:lnTo>
                  <a:pt x="418" y="26"/>
                </a:lnTo>
                <a:cubicBezTo>
                  <a:pt x="418" y="40"/>
                  <a:pt x="407" y="51"/>
                  <a:pt x="393" y="51"/>
                </a:cubicBezTo>
                <a:close/>
                <a:moveTo>
                  <a:pt x="637" y="51"/>
                </a:moveTo>
                <a:lnTo>
                  <a:pt x="515" y="51"/>
                </a:lnTo>
                <a:lnTo>
                  <a:pt x="515" y="51"/>
                </a:lnTo>
                <a:cubicBezTo>
                  <a:pt x="501" y="51"/>
                  <a:pt x="489" y="40"/>
                  <a:pt x="489" y="26"/>
                </a:cubicBezTo>
                <a:lnTo>
                  <a:pt x="489" y="26"/>
                </a:lnTo>
                <a:cubicBezTo>
                  <a:pt x="489" y="12"/>
                  <a:pt x="501" y="0"/>
                  <a:pt x="515" y="0"/>
                </a:cubicBezTo>
                <a:lnTo>
                  <a:pt x="637" y="0"/>
                </a:lnTo>
                <a:lnTo>
                  <a:pt x="637" y="0"/>
                </a:lnTo>
                <a:cubicBezTo>
                  <a:pt x="652" y="0"/>
                  <a:pt x="663" y="12"/>
                  <a:pt x="663" y="26"/>
                </a:cubicBezTo>
                <a:lnTo>
                  <a:pt x="663" y="26"/>
                </a:lnTo>
                <a:cubicBezTo>
                  <a:pt x="663" y="40"/>
                  <a:pt x="652" y="51"/>
                  <a:pt x="637" y="51"/>
                </a:cubicBezTo>
                <a:close/>
                <a:moveTo>
                  <a:pt x="882" y="51"/>
                </a:moveTo>
                <a:lnTo>
                  <a:pt x="760" y="51"/>
                </a:lnTo>
                <a:lnTo>
                  <a:pt x="760" y="51"/>
                </a:lnTo>
                <a:cubicBezTo>
                  <a:pt x="746" y="51"/>
                  <a:pt x="734" y="40"/>
                  <a:pt x="734" y="26"/>
                </a:cubicBezTo>
                <a:lnTo>
                  <a:pt x="734" y="26"/>
                </a:lnTo>
                <a:cubicBezTo>
                  <a:pt x="734" y="12"/>
                  <a:pt x="746" y="0"/>
                  <a:pt x="760" y="0"/>
                </a:cubicBezTo>
                <a:lnTo>
                  <a:pt x="882" y="0"/>
                </a:lnTo>
                <a:lnTo>
                  <a:pt x="882" y="0"/>
                </a:lnTo>
                <a:cubicBezTo>
                  <a:pt x="896" y="0"/>
                  <a:pt x="908" y="12"/>
                  <a:pt x="908" y="26"/>
                </a:cubicBezTo>
                <a:lnTo>
                  <a:pt x="908" y="26"/>
                </a:lnTo>
                <a:cubicBezTo>
                  <a:pt x="908" y="40"/>
                  <a:pt x="896" y="51"/>
                  <a:pt x="882" y="51"/>
                </a:cubicBezTo>
                <a:close/>
                <a:moveTo>
                  <a:pt x="1127" y="51"/>
                </a:moveTo>
                <a:lnTo>
                  <a:pt x="1004" y="51"/>
                </a:lnTo>
                <a:lnTo>
                  <a:pt x="1004" y="51"/>
                </a:lnTo>
                <a:cubicBezTo>
                  <a:pt x="990" y="51"/>
                  <a:pt x="979" y="40"/>
                  <a:pt x="979" y="26"/>
                </a:cubicBezTo>
                <a:lnTo>
                  <a:pt x="979" y="26"/>
                </a:lnTo>
                <a:cubicBezTo>
                  <a:pt x="979" y="12"/>
                  <a:pt x="990" y="0"/>
                  <a:pt x="1004" y="0"/>
                </a:cubicBezTo>
                <a:lnTo>
                  <a:pt x="1127" y="0"/>
                </a:lnTo>
                <a:lnTo>
                  <a:pt x="1127" y="0"/>
                </a:lnTo>
                <a:cubicBezTo>
                  <a:pt x="1141" y="0"/>
                  <a:pt x="1152" y="12"/>
                  <a:pt x="1152" y="26"/>
                </a:cubicBezTo>
                <a:lnTo>
                  <a:pt x="1152" y="26"/>
                </a:lnTo>
                <a:cubicBezTo>
                  <a:pt x="1152" y="40"/>
                  <a:pt x="1141" y="51"/>
                  <a:pt x="1127" y="51"/>
                </a:cubicBezTo>
                <a:close/>
                <a:moveTo>
                  <a:pt x="1371" y="51"/>
                </a:moveTo>
                <a:lnTo>
                  <a:pt x="1249" y="51"/>
                </a:lnTo>
                <a:lnTo>
                  <a:pt x="1249" y="51"/>
                </a:lnTo>
                <a:cubicBezTo>
                  <a:pt x="1235" y="51"/>
                  <a:pt x="1223" y="40"/>
                  <a:pt x="1223" y="26"/>
                </a:cubicBezTo>
                <a:lnTo>
                  <a:pt x="1223" y="26"/>
                </a:lnTo>
                <a:cubicBezTo>
                  <a:pt x="1223" y="12"/>
                  <a:pt x="1235" y="0"/>
                  <a:pt x="1249" y="0"/>
                </a:cubicBezTo>
                <a:lnTo>
                  <a:pt x="1371" y="0"/>
                </a:lnTo>
                <a:lnTo>
                  <a:pt x="1371" y="0"/>
                </a:lnTo>
                <a:cubicBezTo>
                  <a:pt x="1385" y="0"/>
                  <a:pt x="1397" y="12"/>
                  <a:pt x="1397" y="26"/>
                </a:cubicBezTo>
                <a:lnTo>
                  <a:pt x="1397" y="26"/>
                </a:lnTo>
                <a:cubicBezTo>
                  <a:pt x="1397" y="40"/>
                  <a:pt x="1385" y="51"/>
                  <a:pt x="1371" y="51"/>
                </a:cubicBezTo>
                <a:close/>
                <a:moveTo>
                  <a:pt x="1616" y="51"/>
                </a:moveTo>
                <a:lnTo>
                  <a:pt x="1494" y="51"/>
                </a:lnTo>
                <a:lnTo>
                  <a:pt x="1494" y="51"/>
                </a:lnTo>
                <a:cubicBezTo>
                  <a:pt x="1480" y="51"/>
                  <a:pt x="1468" y="40"/>
                  <a:pt x="1468" y="26"/>
                </a:cubicBezTo>
                <a:lnTo>
                  <a:pt x="1468" y="26"/>
                </a:lnTo>
                <a:cubicBezTo>
                  <a:pt x="1468" y="12"/>
                  <a:pt x="1480" y="0"/>
                  <a:pt x="1494" y="0"/>
                </a:cubicBezTo>
                <a:lnTo>
                  <a:pt x="1616" y="0"/>
                </a:lnTo>
                <a:lnTo>
                  <a:pt x="1616" y="0"/>
                </a:lnTo>
                <a:cubicBezTo>
                  <a:pt x="1630" y="0"/>
                  <a:pt x="1642" y="12"/>
                  <a:pt x="1642" y="26"/>
                </a:cubicBezTo>
                <a:lnTo>
                  <a:pt x="1642" y="26"/>
                </a:lnTo>
                <a:cubicBezTo>
                  <a:pt x="1642" y="40"/>
                  <a:pt x="1630" y="51"/>
                  <a:pt x="1616" y="51"/>
                </a:cubicBezTo>
                <a:close/>
                <a:moveTo>
                  <a:pt x="1755" y="51"/>
                </a:moveTo>
                <a:lnTo>
                  <a:pt x="1738" y="51"/>
                </a:lnTo>
                <a:lnTo>
                  <a:pt x="1738" y="51"/>
                </a:lnTo>
                <a:cubicBezTo>
                  <a:pt x="1724" y="51"/>
                  <a:pt x="1713" y="40"/>
                  <a:pt x="1713" y="26"/>
                </a:cubicBezTo>
                <a:lnTo>
                  <a:pt x="1713" y="26"/>
                </a:lnTo>
                <a:cubicBezTo>
                  <a:pt x="1713" y="12"/>
                  <a:pt x="1724" y="0"/>
                  <a:pt x="1738" y="0"/>
                </a:cubicBezTo>
                <a:lnTo>
                  <a:pt x="1755" y="0"/>
                </a:lnTo>
                <a:lnTo>
                  <a:pt x="1755" y="0"/>
                </a:lnTo>
                <a:cubicBezTo>
                  <a:pt x="1769" y="0"/>
                  <a:pt x="1780" y="12"/>
                  <a:pt x="1780" y="26"/>
                </a:cubicBezTo>
                <a:lnTo>
                  <a:pt x="1780" y="26"/>
                </a:lnTo>
                <a:cubicBezTo>
                  <a:pt x="1780" y="40"/>
                  <a:pt x="1769" y="51"/>
                  <a:pt x="1755" y="51"/>
                </a:cubicBezTo>
                <a:close/>
              </a:path>
            </a:pathLst>
          </a:custGeom>
          <a:solidFill>
            <a:schemeClr val="accent3"/>
          </a:solidFill>
          <a:ln>
            <a:noFill/>
          </a:ln>
          <a:effectLst/>
        </p:spPr>
        <p:txBody>
          <a:bodyPr wrap="none" anchor="ctr"/>
          <a:lstStyle/>
          <a:p>
            <a:endParaRPr lang="en-US" sz="3918"/>
          </a:p>
        </p:txBody>
      </p:sp>
      <p:sp>
        <p:nvSpPr>
          <p:cNvPr id="18" name="Freeform 248">
            <a:extLst>
              <a:ext uri="{FF2B5EF4-FFF2-40B4-BE49-F238E27FC236}">
                <a16:creationId xmlns:a16="http://schemas.microsoft.com/office/drawing/2014/main" id="{4C5AC3A7-6F46-2F40-92B3-373E613A0B04}"/>
              </a:ext>
            </a:extLst>
          </p:cNvPr>
          <p:cNvSpPr>
            <a:spLocks noChangeArrowheads="1"/>
          </p:cNvSpPr>
          <p:nvPr/>
        </p:nvSpPr>
        <p:spPr bwMode="auto">
          <a:xfrm>
            <a:off x="10324605" y="5868364"/>
            <a:ext cx="1331654" cy="39554"/>
          </a:xfrm>
          <a:custGeom>
            <a:avLst/>
            <a:gdLst>
              <a:gd name="T0" fmla="*/ 25 w 1781"/>
              <a:gd name="T1" fmla="*/ 51 h 52"/>
              <a:gd name="T2" fmla="*/ 0 w 1781"/>
              <a:gd name="T3" fmla="*/ 25 h 52"/>
              <a:gd name="T4" fmla="*/ 25 w 1781"/>
              <a:gd name="T5" fmla="*/ 0 h 52"/>
              <a:gd name="T6" fmla="*/ 148 w 1781"/>
              <a:gd name="T7" fmla="*/ 0 h 52"/>
              <a:gd name="T8" fmla="*/ 173 w 1781"/>
              <a:gd name="T9" fmla="*/ 25 h 52"/>
              <a:gd name="T10" fmla="*/ 392 w 1781"/>
              <a:gd name="T11" fmla="*/ 51 h 52"/>
              <a:gd name="T12" fmla="*/ 270 w 1781"/>
              <a:gd name="T13" fmla="*/ 51 h 52"/>
              <a:gd name="T14" fmla="*/ 245 w 1781"/>
              <a:gd name="T15" fmla="*/ 25 h 52"/>
              <a:gd name="T16" fmla="*/ 392 w 1781"/>
              <a:gd name="T17" fmla="*/ 0 h 52"/>
              <a:gd name="T18" fmla="*/ 418 w 1781"/>
              <a:gd name="T19" fmla="*/ 25 h 52"/>
              <a:gd name="T20" fmla="*/ 392 w 1781"/>
              <a:gd name="T21" fmla="*/ 51 h 52"/>
              <a:gd name="T22" fmla="*/ 515 w 1781"/>
              <a:gd name="T23" fmla="*/ 51 h 52"/>
              <a:gd name="T24" fmla="*/ 489 w 1781"/>
              <a:gd name="T25" fmla="*/ 25 h 52"/>
              <a:gd name="T26" fmla="*/ 515 w 1781"/>
              <a:gd name="T27" fmla="*/ 0 h 52"/>
              <a:gd name="T28" fmla="*/ 637 w 1781"/>
              <a:gd name="T29" fmla="*/ 0 h 52"/>
              <a:gd name="T30" fmla="*/ 662 w 1781"/>
              <a:gd name="T31" fmla="*/ 25 h 52"/>
              <a:gd name="T32" fmla="*/ 881 w 1781"/>
              <a:gd name="T33" fmla="*/ 51 h 52"/>
              <a:gd name="T34" fmla="*/ 759 w 1781"/>
              <a:gd name="T35" fmla="*/ 51 h 52"/>
              <a:gd name="T36" fmla="*/ 734 w 1781"/>
              <a:gd name="T37" fmla="*/ 25 h 52"/>
              <a:gd name="T38" fmla="*/ 881 w 1781"/>
              <a:gd name="T39" fmla="*/ 0 h 52"/>
              <a:gd name="T40" fmla="*/ 907 w 1781"/>
              <a:gd name="T41" fmla="*/ 25 h 52"/>
              <a:gd name="T42" fmla="*/ 881 w 1781"/>
              <a:gd name="T43" fmla="*/ 51 h 52"/>
              <a:gd name="T44" fmla="*/ 1004 w 1781"/>
              <a:gd name="T45" fmla="*/ 51 h 52"/>
              <a:gd name="T46" fmla="*/ 979 w 1781"/>
              <a:gd name="T47" fmla="*/ 25 h 52"/>
              <a:gd name="T48" fmla="*/ 1004 w 1781"/>
              <a:gd name="T49" fmla="*/ 0 h 52"/>
              <a:gd name="T50" fmla="*/ 1126 w 1781"/>
              <a:gd name="T51" fmla="*/ 0 h 52"/>
              <a:gd name="T52" fmla="*/ 1152 w 1781"/>
              <a:gd name="T53" fmla="*/ 25 h 52"/>
              <a:gd name="T54" fmla="*/ 1371 w 1781"/>
              <a:gd name="T55" fmla="*/ 51 h 52"/>
              <a:gd name="T56" fmla="*/ 1248 w 1781"/>
              <a:gd name="T57" fmla="*/ 51 h 52"/>
              <a:gd name="T58" fmla="*/ 1223 w 1781"/>
              <a:gd name="T59" fmla="*/ 25 h 52"/>
              <a:gd name="T60" fmla="*/ 1371 w 1781"/>
              <a:gd name="T61" fmla="*/ 0 h 52"/>
              <a:gd name="T62" fmla="*/ 1396 w 1781"/>
              <a:gd name="T63" fmla="*/ 25 h 52"/>
              <a:gd name="T64" fmla="*/ 1371 w 1781"/>
              <a:gd name="T65" fmla="*/ 51 h 52"/>
              <a:gd name="T66" fmla="*/ 1493 w 1781"/>
              <a:gd name="T67" fmla="*/ 51 h 52"/>
              <a:gd name="T68" fmla="*/ 1468 w 1781"/>
              <a:gd name="T69" fmla="*/ 25 h 52"/>
              <a:gd name="T70" fmla="*/ 1493 w 1781"/>
              <a:gd name="T71" fmla="*/ 0 h 52"/>
              <a:gd name="T72" fmla="*/ 1615 w 1781"/>
              <a:gd name="T73" fmla="*/ 0 h 52"/>
              <a:gd name="T74" fmla="*/ 1641 w 1781"/>
              <a:gd name="T75" fmla="*/ 25 h 52"/>
              <a:gd name="T76" fmla="*/ 1754 w 1781"/>
              <a:gd name="T77" fmla="*/ 51 h 52"/>
              <a:gd name="T78" fmla="*/ 1738 w 1781"/>
              <a:gd name="T79" fmla="*/ 51 h 52"/>
              <a:gd name="T80" fmla="*/ 1713 w 1781"/>
              <a:gd name="T81" fmla="*/ 25 h 52"/>
              <a:gd name="T82" fmla="*/ 1754 w 1781"/>
              <a:gd name="T83" fmla="*/ 0 h 52"/>
              <a:gd name="T84" fmla="*/ 1780 w 1781"/>
              <a:gd name="T85" fmla="*/ 25 h 52"/>
              <a:gd name="T86" fmla="*/ 1754 w 1781"/>
              <a:gd name="T8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1" h="52">
                <a:moveTo>
                  <a:pt x="148" y="51"/>
                </a:moveTo>
                <a:lnTo>
                  <a:pt x="25" y="51"/>
                </a:lnTo>
                <a:lnTo>
                  <a:pt x="25" y="51"/>
                </a:lnTo>
                <a:cubicBezTo>
                  <a:pt x="11" y="51"/>
                  <a:pt x="0" y="39"/>
                  <a:pt x="0" y="25"/>
                </a:cubicBezTo>
                <a:lnTo>
                  <a:pt x="0" y="25"/>
                </a:lnTo>
                <a:cubicBezTo>
                  <a:pt x="0" y="11"/>
                  <a:pt x="11" y="0"/>
                  <a:pt x="25" y="0"/>
                </a:cubicBezTo>
                <a:lnTo>
                  <a:pt x="148" y="0"/>
                </a:lnTo>
                <a:lnTo>
                  <a:pt x="148" y="0"/>
                </a:lnTo>
                <a:cubicBezTo>
                  <a:pt x="162" y="0"/>
                  <a:pt x="173" y="11"/>
                  <a:pt x="173" y="25"/>
                </a:cubicBezTo>
                <a:lnTo>
                  <a:pt x="173" y="25"/>
                </a:lnTo>
                <a:cubicBezTo>
                  <a:pt x="173" y="39"/>
                  <a:pt x="162" y="51"/>
                  <a:pt x="148" y="51"/>
                </a:cubicBezTo>
                <a:close/>
                <a:moveTo>
                  <a:pt x="392" y="51"/>
                </a:moveTo>
                <a:lnTo>
                  <a:pt x="270" y="51"/>
                </a:lnTo>
                <a:lnTo>
                  <a:pt x="270" y="51"/>
                </a:lnTo>
                <a:cubicBezTo>
                  <a:pt x="256" y="51"/>
                  <a:pt x="245" y="39"/>
                  <a:pt x="245" y="25"/>
                </a:cubicBezTo>
                <a:lnTo>
                  <a:pt x="245" y="25"/>
                </a:lnTo>
                <a:cubicBezTo>
                  <a:pt x="245" y="11"/>
                  <a:pt x="256" y="0"/>
                  <a:pt x="270" y="0"/>
                </a:cubicBezTo>
                <a:lnTo>
                  <a:pt x="392" y="0"/>
                </a:lnTo>
                <a:lnTo>
                  <a:pt x="392" y="0"/>
                </a:lnTo>
                <a:cubicBezTo>
                  <a:pt x="406" y="0"/>
                  <a:pt x="418" y="11"/>
                  <a:pt x="418" y="25"/>
                </a:cubicBezTo>
                <a:lnTo>
                  <a:pt x="418" y="25"/>
                </a:lnTo>
                <a:cubicBezTo>
                  <a:pt x="418" y="39"/>
                  <a:pt x="406" y="51"/>
                  <a:pt x="392" y="51"/>
                </a:cubicBezTo>
                <a:close/>
                <a:moveTo>
                  <a:pt x="637" y="51"/>
                </a:moveTo>
                <a:lnTo>
                  <a:pt x="515" y="51"/>
                </a:lnTo>
                <a:lnTo>
                  <a:pt x="515" y="51"/>
                </a:lnTo>
                <a:cubicBezTo>
                  <a:pt x="500" y="51"/>
                  <a:pt x="489" y="39"/>
                  <a:pt x="489" y="25"/>
                </a:cubicBezTo>
                <a:lnTo>
                  <a:pt x="489" y="25"/>
                </a:lnTo>
                <a:cubicBezTo>
                  <a:pt x="489" y="11"/>
                  <a:pt x="500" y="0"/>
                  <a:pt x="515" y="0"/>
                </a:cubicBezTo>
                <a:lnTo>
                  <a:pt x="637" y="0"/>
                </a:lnTo>
                <a:lnTo>
                  <a:pt x="637" y="0"/>
                </a:lnTo>
                <a:cubicBezTo>
                  <a:pt x="651" y="0"/>
                  <a:pt x="662" y="11"/>
                  <a:pt x="662" y="25"/>
                </a:cubicBezTo>
                <a:lnTo>
                  <a:pt x="662" y="25"/>
                </a:lnTo>
                <a:cubicBezTo>
                  <a:pt x="662" y="39"/>
                  <a:pt x="651" y="51"/>
                  <a:pt x="637" y="51"/>
                </a:cubicBezTo>
                <a:close/>
                <a:moveTo>
                  <a:pt x="881" y="51"/>
                </a:moveTo>
                <a:lnTo>
                  <a:pt x="759" y="51"/>
                </a:lnTo>
                <a:lnTo>
                  <a:pt x="759" y="51"/>
                </a:lnTo>
                <a:cubicBezTo>
                  <a:pt x="745" y="51"/>
                  <a:pt x="734" y="39"/>
                  <a:pt x="734" y="25"/>
                </a:cubicBezTo>
                <a:lnTo>
                  <a:pt x="734" y="25"/>
                </a:lnTo>
                <a:cubicBezTo>
                  <a:pt x="734" y="11"/>
                  <a:pt x="745" y="0"/>
                  <a:pt x="759" y="0"/>
                </a:cubicBezTo>
                <a:lnTo>
                  <a:pt x="881" y="0"/>
                </a:lnTo>
                <a:lnTo>
                  <a:pt x="881" y="0"/>
                </a:lnTo>
                <a:cubicBezTo>
                  <a:pt x="896" y="0"/>
                  <a:pt x="907" y="11"/>
                  <a:pt x="907" y="25"/>
                </a:cubicBezTo>
                <a:lnTo>
                  <a:pt x="907" y="25"/>
                </a:lnTo>
                <a:cubicBezTo>
                  <a:pt x="907" y="39"/>
                  <a:pt x="896" y="51"/>
                  <a:pt x="881" y="51"/>
                </a:cubicBezTo>
                <a:close/>
                <a:moveTo>
                  <a:pt x="1126" y="51"/>
                </a:moveTo>
                <a:lnTo>
                  <a:pt x="1004" y="51"/>
                </a:lnTo>
                <a:lnTo>
                  <a:pt x="1004" y="51"/>
                </a:lnTo>
                <a:cubicBezTo>
                  <a:pt x="990" y="51"/>
                  <a:pt x="979" y="39"/>
                  <a:pt x="979" y="25"/>
                </a:cubicBezTo>
                <a:lnTo>
                  <a:pt x="979" y="25"/>
                </a:lnTo>
                <a:cubicBezTo>
                  <a:pt x="979" y="11"/>
                  <a:pt x="990" y="0"/>
                  <a:pt x="1004" y="0"/>
                </a:cubicBezTo>
                <a:lnTo>
                  <a:pt x="1126" y="0"/>
                </a:lnTo>
                <a:lnTo>
                  <a:pt x="1126" y="0"/>
                </a:lnTo>
                <a:cubicBezTo>
                  <a:pt x="1140" y="0"/>
                  <a:pt x="1152" y="11"/>
                  <a:pt x="1152" y="25"/>
                </a:cubicBezTo>
                <a:lnTo>
                  <a:pt x="1152" y="25"/>
                </a:lnTo>
                <a:cubicBezTo>
                  <a:pt x="1152" y="39"/>
                  <a:pt x="1140" y="51"/>
                  <a:pt x="1126" y="51"/>
                </a:cubicBezTo>
                <a:close/>
                <a:moveTo>
                  <a:pt x="1371" y="51"/>
                </a:moveTo>
                <a:lnTo>
                  <a:pt x="1248" y="51"/>
                </a:lnTo>
                <a:lnTo>
                  <a:pt x="1248" y="51"/>
                </a:lnTo>
                <a:cubicBezTo>
                  <a:pt x="1234" y="51"/>
                  <a:pt x="1223" y="39"/>
                  <a:pt x="1223" y="25"/>
                </a:cubicBezTo>
                <a:lnTo>
                  <a:pt x="1223" y="25"/>
                </a:lnTo>
                <a:cubicBezTo>
                  <a:pt x="1223" y="11"/>
                  <a:pt x="1234" y="0"/>
                  <a:pt x="1248" y="0"/>
                </a:cubicBezTo>
                <a:lnTo>
                  <a:pt x="1371" y="0"/>
                </a:lnTo>
                <a:lnTo>
                  <a:pt x="1371" y="0"/>
                </a:lnTo>
                <a:cubicBezTo>
                  <a:pt x="1385" y="0"/>
                  <a:pt x="1396" y="11"/>
                  <a:pt x="1396" y="25"/>
                </a:cubicBezTo>
                <a:lnTo>
                  <a:pt x="1396" y="25"/>
                </a:lnTo>
                <a:cubicBezTo>
                  <a:pt x="1396" y="39"/>
                  <a:pt x="1385" y="51"/>
                  <a:pt x="1371" y="51"/>
                </a:cubicBezTo>
                <a:close/>
                <a:moveTo>
                  <a:pt x="1615" y="51"/>
                </a:moveTo>
                <a:lnTo>
                  <a:pt x="1493" y="51"/>
                </a:lnTo>
                <a:lnTo>
                  <a:pt x="1493" y="51"/>
                </a:lnTo>
                <a:cubicBezTo>
                  <a:pt x="1479" y="51"/>
                  <a:pt x="1468" y="39"/>
                  <a:pt x="1468" y="25"/>
                </a:cubicBezTo>
                <a:lnTo>
                  <a:pt x="1468" y="25"/>
                </a:lnTo>
                <a:cubicBezTo>
                  <a:pt x="1468" y="11"/>
                  <a:pt x="1479" y="0"/>
                  <a:pt x="1493" y="0"/>
                </a:cubicBezTo>
                <a:lnTo>
                  <a:pt x="1615" y="0"/>
                </a:lnTo>
                <a:lnTo>
                  <a:pt x="1615" y="0"/>
                </a:lnTo>
                <a:cubicBezTo>
                  <a:pt x="1630" y="0"/>
                  <a:pt x="1641" y="11"/>
                  <a:pt x="1641" y="25"/>
                </a:cubicBezTo>
                <a:lnTo>
                  <a:pt x="1641" y="25"/>
                </a:lnTo>
                <a:cubicBezTo>
                  <a:pt x="1641" y="39"/>
                  <a:pt x="1630" y="51"/>
                  <a:pt x="1615" y="51"/>
                </a:cubicBezTo>
                <a:close/>
                <a:moveTo>
                  <a:pt x="1754" y="51"/>
                </a:moveTo>
                <a:lnTo>
                  <a:pt x="1738" y="51"/>
                </a:lnTo>
                <a:lnTo>
                  <a:pt x="1738" y="51"/>
                </a:lnTo>
                <a:cubicBezTo>
                  <a:pt x="1724" y="51"/>
                  <a:pt x="1713" y="39"/>
                  <a:pt x="1713" y="25"/>
                </a:cubicBezTo>
                <a:lnTo>
                  <a:pt x="1713" y="25"/>
                </a:lnTo>
                <a:cubicBezTo>
                  <a:pt x="1713" y="11"/>
                  <a:pt x="1724" y="0"/>
                  <a:pt x="1738" y="0"/>
                </a:cubicBezTo>
                <a:lnTo>
                  <a:pt x="1754" y="0"/>
                </a:lnTo>
                <a:lnTo>
                  <a:pt x="1754" y="0"/>
                </a:lnTo>
                <a:cubicBezTo>
                  <a:pt x="1768" y="0"/>
                  <a:pt x="1780" y="11"/>
                  <a:pt x="1780" y="25"/>
                </a:cubicBezTo>
                <a:lnTo>
                  <a:pt x="1780" y="25"/>
                </a:lnTo>
                <a:cubicBezTo>
                  <a:pt x="1780" y="39"/>
                  <a:pt x="1768" y="51"/>
                  <a:pt x="1754" y="51"/>
                </a:cubicBezTo>
                <a:close/>
              </a:path>
            </a:pathLst>
          </a:custGeom>
          <a:solidFill>
            <a:schemeClr val="accent2"/>
          </a:solidFill>
          <a:ln>
            <a:noFill/>
          </a:ln>
          <a:effectLst/>
        </p:spPr>
        <p:txBody>
          <a:bodyPr wrap="none" anchor="ctr"/>
          <a:lstStyle/>
          <a:p>
            <a:endParaRPr lang="en-US" sz="3918"/>
          </a:p>
        </p:txBody>
      </p:sp>
      <p:sp>
        <p:nvSpPr>
          <p:cNvPr id="4" name="TextBox 3">
            <a:extLst>
              <a:ext uri="{FF2B5EF4-FFF2-40B4-BE49-F238E27FC236}">
                <a16:creationId xmlns:a16="http://schemas.microsoft.com/office/drawing/2014/main" id="{7A83643C-0B6B-7F48-8D93-3A6789CDB4A1}"/>
              </a:ext>
            </a:extLst>
          </p:cNvPr>
          <p:cNvSpPr txBox="1"/>
          <p:nvPr/>
        </p:nvSpPr>
        <p:spPr>
          <a:xfrm>
            <a:off x="3256559" y="233041"/>
            <a:ext cx="8134983" cy="772006"/>
          </a:xfrm>
          <a:prstGeom prst="rect">
            <a:avLst/>
          </a:prstGeom>
          <a:noFill/>
        </p:spPr>
        <p:txBody>
          <a:bodyPr wrap="none" rtlCol="0" anchor="b">
            <a:spAutoFit/>
          </a:bodyPr>
          <a:lstStyle/>
          <a:p>
            <a:pPr algn="ctr">
              <a:lnSpc>
                <a:spcPts val="5328"/>
              </a:lnSpc>
            </a:pPr>
            <a:r>
              <a:rPr lang="en-US" sz="4440" b="1" spc="-174" dirty="0">
                <a:solidFill>
                  <a:schemeClr val="tx2"/>
                </a:solidFill>
                <a:latin typeface="Source Sans Pro" panose="020B0503030403020204" pitchFamily="34" charset="0"/>
                <a:ea typeface="Source Sans Pro" panose="020B0503030403020204" pitchFamily="34" charset="0"/>
              </a:rPr>
              <a:t>Confluence of LLM , RAG and Agent</a:t>
            </a:r>
          </a:p>
        </p:txBody>
      </p:sp>
      <p:sp>
        <p:nvSpPr>
          <p:cNvPr id="5" name="TextBox 4">
            <a:extLst>
              <a:ext uri="{FF2B5EF4-FFF2-40B4-BE49-F238E27FC236}">
                <a16:creationId xmlns:a16="http://schemas.microsoft.com/office/drawing/2014/main" id="{139C3D6D-ECCA-8341-B389-7A9EDCF602F7}"/>
              </a:ext>
            </a:extLst>
          </p:cNvPr>
          <p:cNvSpPr txBox="1"/>
          <p:nvPr/>
        </p:nvSpPr>
        <p:spPr>
          <a:xfrm>
            <a:off x="4129760" y="881645"/>
            <a:ext cx="6388607" cy="387286"/>
          </a:xfrm>
          <a:prstGeom prst="rect">
            <a:avLst/>
          </a:prstGeom>
          <a:noFill/>
        </p:spPr>
        <p:txBody>
          <a:bodyPr wrap="none" rtlCol="0" anchor="t">
            <a:spAutoFit/>
          </a:bodyPr>
          <a:lstStyle/>
          <a:p>
            <a:pPr algn="ctr">
              <a:lnSpc>
                <a:spcPts val="2304"/>
              </a:lnSpc>
            </a:pPr>
            <a:r>
              <a:rPr lang="en-US" sz="1920" spc="30" dirty="0">
                <a:latin typeface="Source Sans Pro" panose="020B0503030403020204" pitchFamily="34" charset="0"/>
                <a:ea typeface="Source Sans Pro" panose="020B0503030403020204" pitchFamily="34" charset="0"/>
              </a:rPr>
              <a:t>Collaborative Intelligence LLM,RAG and Agent Integration  </a:t>
            </a:r>
          </a:p>
        </p:txBody>
      </p:sp>
      <p:sp>
        <p:nvSpPr>
          <p:cNvPr id="6" name="TextBox 5">
            <a:extLst>
              <a:ext uri="{FF2B5EF4-FFF2-40B4-BE49-F238E27FC236}">
                <a16:creationId xmlns:a16="http://schemas.microsoft.com/office/drawing/2014/main" id="{296990A5-61C7-C741-982A-E9726F643720}"/>
              </a:ext>
            </a:extLst>
          </p:cNvPr>
          <p:cNvSpPr txBox="1"/>
          <p:nvPr/>
        </p:nvSpPr>
        <p:spPr>
          <a:xfrm>
            <a:off x="983506" y="2591371"/>
            <a:ext cx="2265475" cy="1484574"/>
          </a:xfrm>
          <a:prstGeom prst="rect">
            <a:avLst/>
          </a:prstGeom>
          <a:noFill/>
        </p:spPr>
        <p:txBody>
          <a:bodyPr wrap="square" rtlCol="0" anchor="t">
            <a:spAutoFit/>
          </a:bodyPr>
          <a:lstStyle/>
          <a:p>
            <a:pPr>
              <a:lnSpc>
                <a:spcPts val="2160"/>
              </a:lnSpc>
            </a:pPr>
            <a:r>
              <a:rPr lang="en-US" sz="1560" spc="-18" dirty="0">
                <a:latin typeface="Source Sans Pro" panose="020B0503030403020204" pitchFamily="34" charset="0"/>
                <a:ea typeface="Source Sans Pro" panose="020B0503030403020204" pitchFamily="34" charset="0"/>
              </a:rPr>
              <a:t>Large Language Models good at generate relevant response for prompts , It has ability to reason &amp; reflect </a:t>
            </a:r>
          </a:p>
        </p:txBody>
      </p:sp>
      <p:sp>
        <p:nvSpPr>
          <p:cNvPr id="7" name="TextBox 6">
            <a:extLst>
              <a:ext uri="{FF2B5EF4-FFF2-40B4-BE49-F238E27FC236}">
                <a16:creationId xmlns:a16="http://schemas.microsoft.com/office/drawing/2014/main" id="{74081C34-2423-D646-A5D3-35B93BD1AD95}"/>
              </a:ext>
            </a:extLst>
          </p:cNvPr>
          <p:cNvSpPr txBox="1"/>
          <p:nvPr/>
        </p:nvSpPr>
        <p:spPr>
          <a:xfrm>
            <a:off x="1373245" y="2242262"/>
            <a:ext cx="841384" cy="438646"/>
          </a:xfrm>
          <a:prstGeom prst="rect">
            <a:avLst/>
          </a:prstGeom>
          <a:noFill/>
        </p:spPr>
        <p:txBody>
          <a:bodyPr wrap="none" rtlCol="0" anchor="b">
            <a:spAutoFit/>
          </a:bodyPr>
          <a:lstStyle/>
          <a:p>
            <a:pPr algn="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LLM</a:t>
            </a:r>
            <a:endParaRPr lang="en-US" sz="1080" b="1" spc="-18" dirty="0">
              <a:solidFill>
                <a:schemeClr val="tx2"/>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20EA34BB-157F-5843-BAA7-926493A322C6}"/>
              </a:ext>
            </a:extLst>
          </p:cNvPr>
          <p:cNvSpPr txBox="1"/>
          <p:nvPr/>
        </p:nvSpPr>
        <p:spPr>
          <a:xfrm>
            <a:off x="1051332" y="5408694"/>
            <a:ext cx="1779122" cy="1202445"/>
          </a:xfrm>
          <a:prstGeom prst="rect">
            <a:avLst/>
          </a:prstGeom>
          <a:noFill/>
        </p:spPr>
        <p:txBody>
          <a:bodyPr wrap="square" rtlCol="0" anchor="t">
            <a:spAutoFit/>
          </a:bodyPr>
          <a:lstStyle/>
          <a:p>
            <a:pPr>
              <a:lnSpc>
                <a:spcPts val="2160"/>
              </a:lnSpc>
            </a:pPr>
            <a:r>
              <a:rPr lang="en-US" sz="1560" spc="-18" dirty="0">
                <a:latin typeface="Source Sans Pro" panose="020B0503030403020204" pitchFamily="34" charset="0"/>
                <a:ea typeface="Source Sans Pro" panose="020B0503030403020204" pitchFamily="34" charset="0"/>
              </a:rPr>
              <a:t>Empower LLM with more relevant context to mitigate hallucination </a:t>
            </a:r>
          </a:p>
        </p:txBody>
      </p:sp>
      <p:sp>
        <p:nvSpPr>
          <p:cNvPr id="9" name="TextBox 8">
            <a:extLst>
              <a:ext uri="{FF2B5EF4-FFF2-40B4-BE49-F238E27FC236}">
                <a16:creationId xmlns:a16="http://schemas.microsoft.com/office/drawing/2014/main" id="{F8C50373-0436-5848-8AEC-DA91984B17A2}"/>
              </a:ext>
            </a:extLst>
          </p:cNvPr>
          <p:cNvSpPr txBox="1"/>
          <p:nvPr/>
        </p:nvSpPr>
        <p:spPr>
          <a:xfrm>
            <a:off x="1268827" y="5048863"/>
            <a:ext cx="851002" cy="438646"/>
          </a:xfrm>
          <a:prstGeom prst="rect">
            <a:avLst/>
          </a:prstGeom>
          <a:noFill/>
        </p:spPr>
        <p:txBody>
          <a:bodyPr wrap="none" rtlCol="0" anchor="b">
            <a:spAutoFit/>
          </a:bodyPr>
          <a:lstStyle/>
          <a:p>
            <a:pPr algn="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RAG</a:t>
            </a:r>
            <a:endParaRPr lang="en-US" sz="1080" b="1" spc="-18" dirty="0">
              <a:solidFill>
                <a:schemeClr val="tx2"/>
              </a:solidFill>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5D67862B-5195-124B-88B1-3EE6F659B7E9}"/>
              </a:ext>
            </a:extLst>
          </p:cNvPr>
          <p:cNvSpPr txBox="1"/>
          <p:nvPr/>
        </p:nvSpPr>
        <p:spPr>
          <a:xfrm>
            <a:off x="11682628" y="5536336"/>
            <a:ext cx="2635904" cy="1202445"/>
          </a:xfrm>
          <a:prstGeom prst="rect">
            <a:avLst/>
          </a:prstGeom>
          <a:noFill/>
        </p:spPr>
        <p:txBody>
          <a:bodyPr wrap="square" rtlCol="0" anchor="t">
            <a:spAutoFit/>
          </a:bodyPr>
          <a:lstStyle/>
          <a:p>
            <a:pPr>
              <a:lnSpc>
                <a:spcPts val="2160"/>
              </a:lnSpc>
            </a:pPr>
            <a:r>
              <a:rPr lang="en-US" sz="1560" spc="-18" dirty="0">
                <a:latin typeface="Source Sans Pro" panose="020B0503030403020204" pitchFamily="34" charset="0"/>
                <a:ea typeface="Source Sans Pro" panose="020B0503030403020204" pitchFamily="34" charset="0"/>
              </a:rPr>
              <a:t>It has tools , memory and planning ability coordinate plan and execute things get done</a:t>
            </a:r>
          </a:p>
        </p:txBody>
      </p:sp>
      <p:sp>
        <p:nvSpPr>
          <p:cNvPr id="11" name="TextBox 10">
            <a:extLst>
              <a:ext uri="{FF2B5EF4-FFF2-40B4-BE49-F238E27FC236}">
                <a16:creationId xmlns:a16="http://schemas.microsoft.com/office/drawing/2014/main" id="{C8C8557F-1348-F144-9A98-E87FFE161FC7}"/>
              </a:ext>
            </a:extLst>
          </p:cNvPr>
          <p:cNvSpPr txBox="1"/>
          <p:nvPr/>
        </p:nvSpPr>
        <p:spPr>
          <a:xfrm>
            <a:off x="11904668" y="5200534"/>
            <a:ext cx="1272784" cy="438646"/>
          </a:xfrm>
          <a:prstGeom prst="rect">
            <a:avLst/>
          </a:prstGeom>
          <a:noFill/>
        </p:spPr>
        <p:txBody>
          <a:bodyPr wrap="none" rtlCol="0" anchor="b">
            <a:spAutoFit/>
          </a:bodyPr>
          <a:lstStyle/>
          <a:p>
            <a:pP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AGENT</a:t>
            </a:r>
            <a:endParaRPr lang="en-US" sz="1080" b="1" spc="-18" dirty="0">
              <a:solidFill>
                <a:schemeClr val="tx2"/>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554BE20-1E32-F025-C9F4-6611661D92C2}"/>
              </a:ext>
            </a:extLst>
          </p:cNvPr>
          <p:cNvSpPr txBox="1"/>
          <p:nvPr/>
        </p:nvSpPr>
        <p:spPr>
          <a:xfrm>
            <a:off x="6601287" y="4636911"/>
            <a:ext cx="1496974" cy="1105495"/>
          </a:xfrm>
          <a:prstGeom prst="rect">
            <a:avLst/>
          </a:prstGeom>
          <a:noFill/>
        </p:spPr>
        <p:txBody>
          <a:bodyPr wrap="square" rtlCol="0" anchor="b">
            <a:spAutoFit/>
          </a:bodyPr>
          <a:lstStyle/>
          <a:p>
            <a:pP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    LLM    </a:t>
            </a:r>
          </a:p>
          <a:p>
            <a:pP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    RAG </a:t>
            </a:r>
          </a:p>
          <a:p>
            <a:pPr algn="ctr">
              <a:lnSpc>
                <a:spcPts val="2592"/>
              </a:lnSpc>
            </a:pPr>
            <a:r>
              <a:rPr lang="en-US" sz="2880" b="1" spc="-18" dirty="0">
                <a:solidFill>
                  <a:schemeClr val="tx2"/>
                </a:solidFill>
                <a:latin typeface="Source Sans Pro" panose="020B0503030403020204" pitchFamily="34" charset="0"/>
                <a:ea typeface="Source Sans Pro" panose="020B0503030403020204" pitchFamily="34" charset="0"/>
              </a:rPr>
              <a:t>AGENT</a:t>
            </a:r>
            <a:endParaRPr lang="en-US" sz="1080" b="1" spc="-18" dirty="0">
              <a:solidFill>
                <a:schemeClr val="tx2"/>
              </a:solidFill>
              <a:latin typeface="Source Sans Pro" panose="020B0503030403020204" pitchFamily="34" charset="0"/>
              <a:ea typeface="Source Sans Pro" panose="020B0503030403020204" pitchFamily="34" charset="0"/>
            </a:endParaRPr>
          </a:p>
        </p:txBody>
      </p:sp>
      <p:sp>
        <p:nvSpPr>
          <p:cNvPr id="24" name="Freeform 42">
            <a:extLst>
              <a:ext uri="{FF2B5EF4-FFF2-40B4-BE49-F238E27FC236}">
                <a16:creationId xmlns:a16="http://schemas.microsoft.com/office/drawing/2014/main" id="{5A785465-7097-8725-A3E2-AA31721DE7D8}"/>
              </a:ext>
            </a:extLst>
          </p:cNvPr>
          <p:cNvSpPr>
            <a:spLocks noChangeArrowheads="1"/>
          </p:cNvSpPr>
          <p:nvPr/>
        </p:nvSpPr>
        <p:spPr bwMode="auto">
          <a:xfrm>
            <a:off x="7119686" y="3002965"/>
            <a:ext cx="657604" cy="655525"/>
          </a:xfrm>
          <a:custGeom>
            <a:avLst/>
            <a:gdLst>
              <a:gd name="T0" fmla="*/ 2147483646 w 1344"/>
              <a:gd name="T1" fmla="*/ 2147483646 h 1340"/>
              <a:gd name="T2" fmla="*/ 2147483646 w 1344"/>
              <a:gd name="T3" fmla="*/ 2147483646 h 1340"/>
              <a:gd name="T4" fmla="*/ 2147483646 w 1344"/>
              <a:gd name="T5" fmla="*/ 2147483646 h 1340"/>
              <a:gd name="T6" fmla="*/ 2147483646 w 1344"/>
              <a:gd name="T7" fmla="*/ 2147483646 h 1340"/>
              <a:gd name="T8" fmla="*/ 2147483646 w 1344"/>
              <a:gd name="T9" fmla="*/ 2147483646 h 1340"/>
              <a:gd name="T10" fmla="*/ 2147483646 w 1344"/>
              <a:gd name="T11" fmla="*/ 2147483646 h 1340"/>
              <a:gd name="T12" fmla="*/ 2147483646 w 1344"/>
              <a:gd name="T13" fmla="*/ 2147483646 h 1340"/>
              <a:gd name="T14" fmla="*/ 2147483646 w 1344"/>
              <a:gd name="T15" fmla="*/ 2147483646 h 1340"/>
              <a:gd name="T16" fmla="*/ 2147483646 w 1344"/>
              <a:gd name="T17" fmla="*/ 2147483646 h 1340"/>
              <a:gd name="T18" fmla="*/ 2147483646 w 1344"/>
              <a:gd name="T19" fmla="*/ 2147483646 h 1340"/>
              <a:gd name="T20" fmla="*/ 2147483646 w 1344"/>
              <a:gd name="T21" fmla="*/ 2147483646 h 1340"/>
              <a:gd name="T22" fmla="*/ 2147483646 w 1344"/>
              <a:gd name="T23" fmla="*/ 2147483646 h 1340"/>
              <a:gd name="T24" fmla="*/ 2147483646 w 1344"/>
              <a:gd name="T25" fmla="*/ 2147483646 h 1340"/>
              <a:gd name="T26" fmla="*/ 2147483646 w 1344"/>
              <a:gd name="T27" fmla="*/ 2147483646 h 1340"/>
              <a:gd name="T28" fmla="*/ 2147483646 w 1344"/>
              <a:gd name="T29" fmla="*/ 2147483646 h 1340"/>
              <a:gd name="T30" fmla="*/ 2147483646 w 1344"/>
              <a:gd name="T31" fmla="*/ 2147483646 h 1340"/>
              <a:gd name="T32" fmla="*/ 2147483646 w 1344"/>
              <a:gd name="T33" fmla="*/ 2147483646 h 1340"/>
              <a:gd name="T34" fmla="*/ 2147483646 w 1344"/>
              <a:gd name="T35" fmla="*/ 2147483646 h 1340"/>
              <a:gd name="T36" fmla="*/ 2147483646 w 1344"/>
              <a:gd name="T37" fmla="*/ 2147483646 h 1340"/>
              <a:gd name="T38" fmla="*/ 2147483646 w 1344"/>
              <a:gd name="T39" fmla="*/ 2147483646 h 1340"/>
              <a:gd name="T40" fmla="*/ 2147483646 w 1344"/>
              <a:gd name="T41" fmla="*/ 2147483646 h 1340"/>
              <a:gd name="T42" fmla="*/ 2147483646 w 1344"/>
              <a:gd name="T43" fmla="*/ 2147483646 h 1340"/>
              <a:gd name="T44" fmla="*/ 2147483646 w 1344"/>
              <a:gd name="T45" fmla="*/ 2147483646 h 1340"/>
              <a:gd name="T46" fmla="*/ 2147483646 w 1344"/>
              <a:gd name="T47" fmla="*/ 2147483646 h 1340"/>
              <a:gd name="T48" fmla="*/ 2147483646 w 1344"/>
              <a:gd name="T49" fmla="*/ 2147483646 h 1340"/>
              <a:gd name="T50" fmla="*/ 2147483646 w 1344"/>
              <a:gd name="T51" fmla="*/ 2147483646 h 1340"/>
              <a:gd name="T52" fmla="*/ 2147483646 w 1344"/>
              <a:gd name="T53" fmla="*/ 2147483646 h 1340"/>
              <a:gd name="T54" fmla="*/ 2147483646 w 1344"/>
              <a:gd name="T55" fmla="*/ 2147483646 h 1340"/>
              <a:gd name="T56" fmla="*/ 2147483646 w 1344"/>
              <a:gd name="T57" fmla="*/ 2147483646 h 1340"/>
              <a:gd name="T58" fmla="*/ 2147483646 w 1344"/>
              <a:gd name="T59" fmla="*/ 2147483646 h 1340"/>
              <a:gd name="T60" fmla="*/ 2147483646 w 1344"/>
              <a:gd name="T61" fmla="*/ 2147483646 h 1340"/>
              <a:gd name="T62" fmla="*/ 2147483646 w 1344"/>
              <a:gd name="T63" fmla="*/ 2147483646 h 1340"/>
              <a:gd name="T64" fmla="*/ 2147483646 w 1344"/>
              <a:gd name="T65" fmla="*/ 2147483646 h 1340"/>
              <a:gd name="T66" fmla="*/ 2147483646 w 1344"/>
              <a:gd name="T67" fmla="*/ 2147483646 h 1340"/>
              <a:gd name="T68" fmla="*/ 2147483646 w 1344"/>
              <a:gd name="T69" fmla="*/ 2147483646 h 1340"/>
              <a:gd name="T70" fmla="*/ 2147483646 w 1344"/>
              <a:gd name="T71" fmla="*/ 2147483646 h 1340"/>
              <a:gd name="T72" fmla="*/ 2147483646 w 1344"/>
              <a:gd name="T73" fmla="*/ 2147483646 h 1340"/>
              <a:gd name="T74" fmla="*/ 2147483646 w 1344"/>
              <a:gd name="T75" fmla="*/ 2147483646 h 1340"/>
              <a:gd name="T76" fmla="*/ 2147483646 w 1344"/>
              <a:gd name="T77" fmla="*/ 2147483646 h 1340"/>
              <a:gd name="T78" fmla="*/ 2147483646 w 1344"/>
              <a:gd name="T79" fmla="*/ 2147483646 h 1340"/>
              <a:gd name="T80" fmla="*/ 2147483646 w 1344"/>
              <a:gd name="T81" fmla="*/ 2147483646 h 1340"/>
              <a:gd name="T82" fmla="*/ 2147483646 w 1344"/>
              <a:gd name="T83" fmla="*/ 2147483646 h 1340"/>
              <a:gd name="T84" fmla="*/ 2147483646 w 1344"/>
              <a:gd name="T85" fmla="*/ 580368813 h 1340"/>
              <a:gd name="T86" fmla="*/ 422379279 w 1344"/>
              <a:gd name="T87" fmla="*/ 2147483646 h 1340"/>
              <a:gd name="T88" fmla="*/ 422379279 w 1344"/>
              <a:gd name="T89" fmla="*/ 2147483646 h 1340"/>
              <a:gd name="T90" fmla="*/ 211259795 w 1344"/>
              <a:gd name="T91" fmla="*/ 2147483646 h 1340"/>
              <a:gd name="T92" fmla="*/ 105559555 w 1344"/>
              <a:gd name="T93" fmla="*/ 2147483646 h 1340"/>
              <a:gd name="T94" fmla="*/ 52779965 w 1344"/>
              <a:gd name="T95" fmla="*/ 2147483646 h 1340"/>
              <a:gd name="T96" fmla="*/ 0 w 1344"/>
              <a:gd name="T97" fmla="*/ 2147483646 h 1340"/>
              <a:gd name="T98" fmla="*/ 2147483646 w 1344"/>
              <a:gd name="T99" fmla="*/ 2147483646 h 1340"/>
              <a:gd name="T100" fmla="*/ 2147483646 w 1344"/>
              <a:gd name="T101" fmla="*/ 2147483646 h 1340"/>
              <a:gd name="T102" fmla="*/ 2147483646 w 1344"/>
              <a:gd name="T103" fmla="*/ 2147483646 h 1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4" h="1340">
                <a:moveTo>
                  <a:pt x="1308" y="992"/>
                </a:moveTo>
                <a:lnTo>
                  <a:pt x="1308" y="992"/>
                </a:lnTo>
                <a:cubicBezTo>
                  <a:pt x="1308" y="1026"/>
                  <a:pt x="1288" y="1056"/>
                  <a:pt x="1257" y="1068"/>
                </a:cubicBezTo>
                <a:lnTo>
                  <a:pt x="689" y="1296"/>
                </a:lnTo>
                <a:lnTo>
                  <a:pt x="689" y="548"/>
                </a:lnTo>
                <a:lnTo>
                  <a:pt x="1308" y="300"/>
                </a:lnTo>
                <a:lnTo>
                  <a:pt x="1308" y="992"/>
                </a:lnTo>
                <a:close/>
                <a:moveTo>
                  <a:pt x="255" y="952"/>
                </a:moveTo>
                <a:lnTo>
                  <a:pt x="410" y="1015"/>
                </a:lnTo>
                <a:lnTo>
                  <a:pt x="410" y="1198"/>
                </a:lnTo>
                <a:lnTo>
                  <a:pt x="255" y="1135"/>
                </a:lnTo>
                <a:lnTo>
                  <a:pt x="255" y="952"/>
                </a:lnTo>
                <a:close/>
                <a:moveTo>
                  <a:pt x="35" y="992"/>
                </a:moveTo>
                <a:lnTo>
                  <a:pt x="35" y="300"/>
                </a:lnTo>
                <a:lnTo>
                  <a:pt x="220" y="374"/>
                </a:lnTo>
                <a:lnTo>
                  <a:pt x="220" y="580"/>
                </a:lnTo>
                <a:cubicBezTo>
                  <a:pt x="220" y="580"/>
                  <a:pt x="220" y="581"/>
                  <a:pt x="220" y="583"/>
                </a:cubicBezTo>
                <a:cubicBezTo>
                  <a:pt x="220" y="584"/>
                  <a:pt x="220" y="585"/>
                  <a:pt x="220" y="586"/>
                </a:cubicBezTo>
                <a:cubicBezTo>
                  <a:pt x="221" y="586"/>
                  <a:pt x="221" y="586"/>
                  <a:pt x="221" y="586"/>
                </a:cubicBezTo>
                <a:cubicBezTo>
                  <a:pt x="221" y="587"/>
                  <a:pt x="221" y="587"/>
                  <a:pt x="221" y="588"/>
                </a:cubicBezTo>
                <a:cubicBezTo>
                  <a:pt x="221" y="589"/>
                  <a:pt x="222" y="589"/>
                  <a:pt x="222" y="590"/>
                </a:cubicBezTo>
                <a:cubicBezTo>
                  <a:pt x="223" y="590"/>
                  <a:pt x="223" y="591"/>
                  <a:pt x="224" y="591"/>
                </a:cubicBezTo>
                <a:cubicBezTo>
                  <a:pt x="224" y="592"/>
                  <a:pt x="224" y="592"/>
                  <a:pt x="224" y="592"/>
                </a:cubicBezTo>
                <a:cubicBezTo>
                  <a:pt x="225" y="593"/>
                  <a:pt x="225" y="593"/>
                  <a:pt x="226" y="593"/>
                </a:cubicBezTo>
                <a:cubicBezTo>
                  <a:pt x="227" y="594"/>
                  <a:pt x="227" y="594"/>
                  <a:pt x="227" y="595"/>
                </a:cubicBezTo>
                <a:cubicBezTo>
                  <a:pt x="227" y="595"/>
                  <a:pt x="227" y="595"/>
                  <a:pt x="228" y="595"/>
                </a:cubicBezTo>
                <a:cubicBezTo>
                  <a:pt x="229" y="595"/>
                  <a:pt x="230" y="596"/>
                  <a:pt x="230" y="596"/>
                </a:cubicBezTo>
                <a:lnTo>
                  <a:pt x="420" y="672"/>
                </a:lnTo>
                <a:lnTo>
                  <a:pt x="421" y="672"/>
                </a:lnTo>
                <a:cubicBezTo>
                  <a:pt x="422" y="673"/>
                  <a:pt x="422" y="673"/>
                  <a:pt x="423" y="673"/>
                </a:cubicBezTo>
                <a:cubicBezTo>
                  <a:pt x="423" y="673"/>
                  <a:pt x="423" y="673"/>
                  <a:pt x="424" y="674"/>
                </a:cubicBezTo>
                <a:cubicBezTo>
                  <a:pt x="425" y="674"/>
                  <a:pt x="426" y="674"/>
                  <a:pt x="427" y="674"/>
                </a:cubicBezTo>
                <a:cubicBezTo>
                  <a:pt x="429" y="674"/>
                  <a:pt x="431" y="674"/>
                  <a:pt x="432" y="673"/>
                </a:cubicBezTo>
                <a:cubicBezTo>
                  <a:pt x="432" y="673"/>
                  <a:pt x="432" y="673"/>
                  <a:pt x="433" y="673"/>
                </a:cubicBezTo>
                <a:cubicBezTo>
                  <a:pt x="435" y="672"/>
                  <a:pt x="436" y="671"/>
                  <a:pt x="437" y="671"/>
                </a:cubicBezTo>
                <a:cubicBezTo>
                  <a:pt x="439" y="670"/>
                  <a:pt x="440" y="669"/>
                  <a:pt x="441" y="668"/>
                </a:cubicBezTo>
                <a:lnTo>
                  <a:pt x="441" y="667"/>
                </a:lnTo>
                <a:cubicBezTo>
                  <a:pt x="442" y="665"/>
                  <a:pt x="443" y="664"/>
                  <a:pt x="444" y="662"/>
                </a:cubicBezTo>
                <a:cubicBezTo>
                  <a:pt x="444" y="661"/>
                  <a:pt x="445" y="660"/>
                  <a:pt x="445" y="659"/>
                </a:cubicBezTo>
                <a:cubicBezTo>
                  <a:pt x="445" y="659"/>
                  <a:pt x="445" y="658"/>
                  <a:pt x="445" y="657"/>
                </a:cubicBezTo>
                <a:lnTo>
                  <a:pt x="445" y="656"/>
                </a:lnTo>
                <a:lnTo>
                  <a:pt x="445" y="464"/>
                </a:lnTo>
                <a:lnTo>
                  <a:pt x="654" y="548"/>
                </a:lnTo>
                <a:lnTo>
                  <a:pt x="654" y="1296"/>
                </a:lnTo>
                <a:lnTo>
                  <a:pt x="445" y="1212"/>
                </a:lnTo>
                <a:lnTo>
                  <a:pt x="445" y="1003"/>
                </a:lnTo>
                <a:cubicBezTo>
                  <a:pt x="445" y="1001"/>
                  <a:pt x="445" y="1001"/>
                  <a:pt x="445" y="1001"/>
                </a:cubicBezTo>
                <a:cubicBezTo>
                  <a:pt x="445" y="1000"/>
                  <a:pt x="445" y="1000"/>
                  <a:pt x="445" y="999"/>
                </a:cubicBezTo>
                <a:lnTo>
                  <a:pt x="444" y="998"/>
                </a:lnTo>
                <a:cubicBezTo>
                  <a:pt x="444" y="997"/>
                  <a:pt x="444" y="997"/>
                  <a:pt x="444" y="996"/>
                </a:cubicBezTo>
                <a:cubicBezTo>
                  <a:pt x="443" y="996"/>
                  <a:pt x="443" y="995"/>
                  <a:pt x="443" y="995"/>
                </a:cubicBezTo>
                <a:cubicBezTo>
                  <a:pt x="443" y="994"/>
                  <a:pt x="442" y="994"/>
                  <a:pt x="442" y="993"/>
                </a:cubicBezTo>
                <a:cubicBezTo>
                  <a:pt x="442" y="992"/>
                  <a:pt x="441" y="992"/>
                  <a:pt x="441" y="992"/>
                </a:cubicBezTo>
                <a:cubicBezTo>
                  <a:pt x="440" y="991"/>
                  <a:pt x="440" y="991"/>
                  <a:pt x="440" y="991"/>
                </a:cubicBezTo>
                <a:cubicBezTo>
                  <a:pt x="440" y="990"/>
                  <a:pt x="439" y="990"/>
                  <a:pt x="439" y="989"/>
                </a:cubicBezTo>
                <a:cubicBezTo>
                  <a:pt x="438" y="989"/>
                  <a:pt x="438" y="989"/>
                  <a:pt x="437" y="988"/>
                </a:cubicBezTo>
                <a:cubicBezTo>
                  <a:pt x="437" y="988"/>
                  <a:pt x="437" y="988"/>
                  <a:pt x="436" y="988"/>
                </a:cubicBezTo>
                <a:cubicBezTo>
                  <a:pt x="435" y="987"/>
                  <a:pt x="435" y="987"/>
                  <a:pt x="434" y="986"/>
                </a:cubicBezTo>
                <a:lnTo>
                  <a:pt x="244" y="910"/>
                </a:lnTo>
                <a:cubicBezTo>
                  <a:pt x="234" y="907"/>
                  <a:pt x="224" y="911"/>
                  <a:pt x="221" y="920"/>
                </a:cubicBezTo>
                <a:cubicBezTo>
                  <a:pt x="220" y="922"/>
                  <a:pt x="220" y="925"/>
                  <a:pt x="220" y="928"/>
                </a:cubicBezTo>
                <a:cubicBezTo>
                  <a:pt x="220" y="928"/>
                  <a:pt x="220" y="928"/>
                  <a:pt x="220" y="929"/>
                </a:cubicBezTo>
                <a:lnTo>
                  <a:pt x="220" y="1121"/>
                </a:lnTo>
                <a:lnTo>
                  <a:pt x="87" y="1068"/>
                </a:lnTo>
                <a:cubicBezTo>
                  <a:pt x="55" y="1056"/>
                  <a:pt x="35" y="1026"/>
                  <a:pt x="35" y="992"/>
                </a:cubicBezTo>
                <a:close/>
                <a:moveTo>
                  <a:pt x="641" y="44"/>
                </a:moveTo>
                <a:lnTo>
                  <a:pt x="641" y="44"/>
                </a:lnTo>
                <a:cubicBezTo>
                  <a:pt x="661" y="36"/>
                  <a:pt x="683" y="36"/>
                  <a:pt x="703" y="44"/>
                </a:cubicBezTo>
                <a:lnTo>
                  <a:pt x="845" y="101"/>
                </a:lnTo>
                <a:lnTo>
                  <a:pt x="238" y="344"/>
                </a:lnTo>
                <a:lnTo>
                  <a:pt x="65" y="275"/>
                </a:lnTo>
                <a:lnTo>
                  <a:pt x="641" y="44"/>
                </a:lnTo>
                <a:close/>
                <a:moveTo>
                  <a:pt x="286" y="363"/>
                </a:moveTo>
                <a:lnTo>
                  <a:pt x="893" y="120"/>
                </a:lnTo>
                <a:lnTo>
                  <a:pt x="1034" y="177"/>
                </a:lnTo>
                <a:lnTo>
                  <a:pt x="427" y="420"/>
                </a:lnTo>
                <a:lnTo>
                  <a:pt x="286" y="363"/>
                </a:lnTo>
                <a:close/>
                <a:moveTo>
                  <a:pt x="410" y="630"/>
                </a:moveTo>
                <a:lnTo>
                  <a:pt x="255" y="568"/>
                </a:lnTo>
                <a:lnTo>
                  <a:pt x="255" y="388"/>
                </a:lnTo>
                <a:lnTo>
                  <a:pt x="410" y="450"/>
                </a:lnTo>
                <a:lnTo>
                  <a:pt x="410" y="630"/>
                </a:lnTo>
                <a:close/>
                <a:moveTo>
                  <a:pt x="672" y="518"/>
                </a:moveTo>
                <a:lnTo>
                  <a:pt x="474" y="438"/>
                </a:lnTo>
                <a:lnTo>
                  <a:pt x="1081" y="195"/>
                </a:lnTo>
                <a:lnTo>
                  <a:pt x="1279" y="275"/>
                </a:lnTo>
                <a:lnTo>
                  <a:pt x="672" y="518"/>
                </a:lnTo>
                <a:close/>
                <a:moveTo>
                  <a:pt x="1343" y="275"/>
                </a:moveTo>
                <a:lnTo>
                  <a:pt x="1343" y="275"/>
                </a:lnTo>
                <a:cubicBezTo>
                  <a:pt x="1343" y="273"/>
                  <a:pt x="1343" y="272"/>
                  <a:pt x="1343" y="271"/>
                </a:cubicBezTo>
                <a:cubicBezTo>
                  <a:pt x="1343" y="270"/>
                  <a:pt x="1343" y="270"/>
                  <a:pt x="1343" y="270"/>
                </a:cubicBezTo>
                <a:cubicBezTo>
                  <a:pt x="1343" y="268"/>
                  <a:pt x="1343" y="268"/>
                  <a:pt x="1342" y="267"/>
                </a:cubicBezTo>
                <a:cubicBezTo>
                  <a:pt x="1342" y="266"/>
                  <a:pt x="1342" y="266"/>
                  <a:pt x="1342" y="265"/>
                </a:cubicBezTo>
                <a:cubicBezTo>
                  <a:pt x="1340" y="265"/>
                  <a:pt x="1340" y="264"/>
                  <a:pt x="1340" y="264"/>
                </a:cubicBezTo>
                <a:cubicBezTo>
                  <a:pt x="1340" y="263"/>
                  <a:pt x="1339" y="263"/>
                  <a:pt x="1339" y="262"/>
                </a:cubicBezTo>
                <a:cubicBezTo>
                  <a:pt x="1338" y="262"/>
                  <a:pt x="1337" y="261"/>
                  <a:pt x="1337" y="260"/>
                </a:cubicBezTo>
                <a:cubicBezTo>
                  <a:pt x="1336" y="260"/>
                  <a:pt x="1336" y="260"/>
                  <a:pt x="1336" y="260"/>
                </a:cubicBezTo>
                <a:cubicBezTo>
                  <a:pt x="1335" y="259"/>
                  <a:pt x="1334" y="259"/>
                  <a:pt x="1333" y="259"/>
                </a:cubicBezTo>
                <a:lnTo>
                  <a:pt x="1089" y="160"/>
                </a:lnTo>
                <a:lnTo>
                  <a:pt x="715" y="11"/>
                </a:lnTo>
                <a:cubicBezTo>
                  <a:pt x="688" y="0"/>
                  <a:pt x="657" y="0"/>
                  <a:pt x="628" y="11"/>
                </a:cubicBezTo>
                <a:lnTo>
                  <a:pt x="11" y="259"/>
                </a:lnTo>
                <a:cubicBezTo>
                  <a:pt x="10" y="259"/>
                  <a:pt x="9" y="259"/>
                  <a:pt x="8" y="260"/>
                </a:cubicBezTo>
                <a:cubicBezTo>
                  <a:pt x="7" y="261"/>
                  <a:pt x="5" y="262"/>
                  <a:pt x="5" y="262"/>
                </a:cubicBezTo>
                <a:cubicBezTo>
                  <a:pt x="5" y="263"/>
                  <a:pt x="5" y="263"/>
                  <a:pt x="4" y="264"/>
                </a:cubicBezTo>
                <a:cubicBezTo>
                  <a:pt x="4" y="264"/>
                  <a:pt x="3" y="265"/>
                  <a:pt x="2" y="265"/>
                </a:cubicBezTo>
                <a:cubicBezTo>
                  <a:pt x="2" y="266"/>
                  <a:pt x="2" y="266"/>
                  <a:pt x="2" y="267"/>
                </a:cubicBezTo>
                <a:cubicBezTo>
                  <a:pt x="2" y="268"/>
                  <a:pt x="1" y="268"/>
                  <a:pt x="1" y="270"/>
                </a:cubicBezTo>
                <a:cubicBezTo>
                  <a:pt x="1" y="270"/>
                  <a:pt x="1" y="270"/>
                  <a:pt x="1" y="271"/>
                </a:cubicBezTo>
                <a:cubicBezTo>
                  <a:pt x="0" y="272"/>
                  <a:pt x="0" y="273"/>
                  <a:pt x="0" y="275"/>
                </a:cubicBezTo>
                <a:lnTo>
                  <a:pt x="0" y="992"/>
                </a:lnTo>
                <a:cubicBezTo>
                  <a:pt x="0" y="1040"/>
                  <a:pt x="29" y="1083"/>
                  <a:pt x="74" y="1101"/>
                </a:cubicBezTo>
                <a:lnTo>
                  <a:pt x="665" y="1338"/>
                </a:lnTo>
                <a:lnTo>
                  <a:pt x="666" y="1338"/>
                </a:lnTo>
                <a:cubicBezTo>
                  <a:pt x="668" y="1339"/>
                  <a:pt x="670" y="1339"/>
                  <a:pt x="672" y="1339"/>
                </a:cubicBezTo>
                <a:cubicBezTo>
                  <a:pt x="674" y="1339"/>
                  <a:pt x="676" y="1339"/>
                  <a:pt x="678" y="1338"/>
                </a:cubicBezTo>
                <a:cubicBezTo>
                  <a:pt x="678" y="1338"/>
                  <a:pt x="678" y="1338"/>
                  <a:pt x="679" y="1338"/>
                </a:cubicBezTo>
                <a:lnTo>
                  <a:pt x="1270" y="1101"/>
                </a:lnTo>
                <a:cubicBezTo>
                  <a:pt x="1315" y="1083"/>
                  <a:pt x="1343" y="1040"/>
                  <a:pt x="1343" y="992"/>
                </a:cubicBezTo>
                <a:lnTo>
                  <a:pt x="1343" y="275"/>
                </a:lnTo>
                <a:close/>
              </a:path>
            </a:pathLst>
          </a:custGeom>
          <a:solidFill>
            <a:srgbClr val="FFFFFF"/>
          </a:solidFill>
          <a:ln>
            <a:noFill/>
          </a:ln>
          <a:effectLst/>
        </p:spPr>
        <p:txBody>
          <a:bodyPr wrap="none" anchor="ctr"/>
          <a:lstStyle/>
          <a:p>
            <a:endParaRPr lang="en-US" sz="2160"/>
          </a:p>
        </p:txBody>
      </p:sp>
      <p:sp>
        <p:nvSpPr>
          <p:cNvPr id="25" name="Freeform 24">
            <a:extLst>
              <a:ext uri="{FF2B5EF4-FFF2-40B4-BE49-F238E27FC236}">
                <a16:creationId xmlns:a16="http://schemas.microsoft.com/office/drawing/2014/main" id="{41304DDA-3E07-80F6-29BB-BD9FCB42A6C3}"/>
              </a:ext>
            </a:extLst>
          </p:cNvPr>
          <p:cNvSpPr>
            <a:spLocks noChangeArrowheads="1"/>
          </p:cNvSpPr>
          <p:nvPr/>
        </p:nvSpPr>
        <p:spPr bwMode="auto">
          <a:xfrm>
            <a:off x="8645427" y="5487509"/>
            <a:ext cx="855798" cy="844186"/>
          </a:xfrm>
          <a:custGeom>
            <a:avLst/>
            <a:gdLst>
              <a:gd name="connsiteX0" fmla="*/ 213071 w 518062"/>
              <a:gd name="connsiteY0" fmla="*/ 448867 h 570285"/>
              <a:gd name="connsiteX1" fmla="*/ 213071 w 518062"/>
              <a:gd name="connsiteY1" fmla="*/ 480173 h 570285"/>
              <a:gd name="connsiteX2" fmla="*/ 289742 w 518062"/>
              <a:gd name="connsiteY2" fmla="*/ 480173 h 570285"/>
              <a:gd name="connsiteX3" fmla="*/ 289742 w 518062"/>
              <a:gd name="connsiteY3" fmla="*/ 448867 h 570285"/>
              <a:gd name="connsiteX4" fmla="*/ 213071 w 518062"/>
              <a:gd name="connsiteY4" fmla="*/ 402753 h 570285"/>
              <a:gd name="connsiteX5" fmla="*/ 213071 w 518062"/>
              <a:gd name="connsiteY5" fmla="*/ 434483 h 570285"/>
              <a:gd name="connsiteX6" fmla="*/ 289742 w 518062"/>
              <a:gd name="connsiteY6" fmla="*/ 434483 h 570285"/>
              <a:gd name="connsiteX7" fmla="*/ 289742 w 518062"/>
              <a:gd name="connsiteY7" fmla="*/ 402753 h 570285"/>
              <a:gd name="connsiteX8" fmla="*/ 213071 w 518062"/>
              <a:gd name="connsiteY8" fmla="*/ 357486 h 570285"/>
              <a:gd name="connsiteX9" fmla="*/ 213071 w 518062"/>
              <a:gd name="connsiteY9" fmla="*/ 388369 h 570285"/>
              <a:gd name="connsiteX10" fmla="*/ 289742 w 518062"/>
              <a:gd name="connsiteY10" fmla="*/ 388369 h 570285"/>
              <a:gd name="connsiteX11" fmla="*/ 289742 w 518062"/>
              <a:gd name="connsiteY11" fmla="*/ 357486 h 570285"/>
              <a:gd name="connsiteX12" fmla="*/ 334565 w 518062"/>
              <a:gd name="connsiteY12" fmla="*/ 195830 h 570285"/>
              <a:gd name="connsiteX13" fmla="*/ 350206 w 518062"/>
              <a:gd name="connsiteY13" fmla="*/ 211266 h 570285"/>
              <a:gd name="connsiteX14" fmla="*/ 334565 w 518062"/>
              <a:gd name="connsiteY14" fmla="*/ 227119 h 570285"/>
              <a:gd name="connsiteX15" fmla="*/ 318923 w 518062"/>
              <a:gd name="connsiteY15" fmla="*/ 211266 h 570285"/>
              <a:gd name="connsiteX16" fmla="*/ 334565 w 518062"/>
              <a:gd name="connsiteY16" fmla="*/ 195830 h 570285"/>
              <a:gd name="connsiteX17" fmla="*/ 183495 w 518062"/>
              <a:gd name="connsiteY17" fmla="*/ 195830 h 570285"/>
              <a:gd name="connsiteX18" fmla="*/ 199136 w 518062"/>
              <a:gd name="connsiteY18" fmla="*/ 211266 h 570285"/>
              <a:gd name="connsiteX19" fmla="*/ 183495 w 518062"/>
              <a:gd name="connsiteY19" fmla="*/ 227119 h 570285"/>
              <a:gd name="connsiteX20" fmla="*/ 167854 w 518062"/>
              <a:gd name="connsiteY20" fmla="*/ 211266 h 570285"/>
              <a:gd name="connsiteX21" fmla="*/ 183495 w 518062"/>
              <a:gd name="connsiteY21" fmla="*/ 195830 h 570285"/>
              <a:gd name="connsiteX22" fmla="*/ 472314 w 518062"/>
              <a:gd name="connsiteY22" fmla="*/ 189531 h 570285"/>
              <a:gd name="connsiteX23" fmla="*/ 472314 w 518062"/>
              <a:gd name="connsiteY23" fmla="*/ 266951 h 570285"/>
              <a:gd name="connsiteX24" fmla="*/ 496459 w 518062"/>
              <a:gd name="connsiteY24" fmla="*/ 266951 h 570285"/>
              <a:gd name="connsiteX25" fmla="*/ 503660 w 518062"/>
              <a:gd name="connsiteY25" fmla="*/ 259759 h 570285"/>
              <a:gd name="connsiteX26" fmla="*/ 503660 w 518062"/>
              <a:gd name="connsiteY26" fmla="*/ 196723 h 570285"/>
              <a:gd name="connsiteX27" fmla="*/ 496459 w 518062"/>
              <a:gd name="connsiteY27" fmla="*/ 189531 h 570285"/>
              <a:gd name="connsiteX28" fmla="*/ 21604 w 518062"/>
              <a:gd name="connsiteY28" fmla="*/ 189531 h 570285"/>
              <a:gd name="connsiteX29" fmla="*/ 14402 w 518062"/>
              <a:gd name="connsiteY29" fmla="*/ 196723 h 570285"/>
              <a:gd name="connsiteX30" fmla="*/ 14402 w 518062"/>
              <a:gd name="connsiteY30" fmla="*/ 259759 h 570285"/>
              <a:gd name="connsiteX31" fmla="*/ 21604 w 518062"/>
              <a:gd name="connsiteY31" fmla="*/ 266951 h 570285"/>
              <a:gd name="connsiteX32" fmla="*/ 46172 w 518062"/>
              <a:gd name="connsiteY32" fmla="*/ 266951 h 570285"/>
              <a:gd name="connsiteX33" fmla="*/ 46172 w 518062"/>
              <a:gd name="connsiteY33" fmla="*/ 189531 h 570285"/>
              <a:gd name="connsiteX34" fmla="*/ 129111 w 518062"/>
              <a:gd name="connsiteY34" fmla="*/ 157939 h 570285"/>
              <a:gd name="connsiteX35" fmla="*/ 105798 w 518062"/>
              <a:gd name="connsiteY35" fmla="*/ 180701 h 570285"/>
              <a:gd name="connsiteX36" fmla="*/ 105798 w 518062"/>
              <a:gd name="connsiteY36" fmla="*/ 242243 h 570285"/>
              <a:gd name="connsiteX37" fmla="*/ 129111 w 518062"/>
              <a:gd name="connsiteY37" fmla="*/ 265427 h 570285"/>
              <a:gd name="connsiteX38" fmla="*/ 388947 w 518062"/>
              <a:gd name="connsiteY38" fmla="*/ 265427 h 570285"/>
              <a:gd name="connsiteX39" fmla="*/ 412260 w 518062"/>
              <a:gd name="connsiteY39" fmla="*/ 242243 h 570285"/>
              <a:gd name="connsiteX40" fmla="*/ 412260 w 518062"/>
              <a:gd name="connsiteY40" fmla="*/ 180701 h 570285"/>
              <a:gd name="connsiteX41" fmla="*/ 388947 w 518062"/>
              <a:gd name="connsiteY41" fmla="*/ 157939 h 570285"/>
              <a:gd name="connsiteX42" fmla="*/ 129111 w 518062"/>
              <a:gd name="connsiteY42" fmla="*/ 143608 h 570285"/>
              <a:gd name="connsiteX43" fmla="*/ 388947 w 518062"/>
              <a:gd name="connsiteY43" fmla="*/ 143608 h 570285"/>
              <a:gd name="connsiteX44" fmla="*/ 426672 w 518062"/>
              <a:gd name="connsiteY44" fmla="*/ 180701 h 570285"/>
              <a:gd name="connsiteX45" fmla="*/ 426672 w 518062"/>
              <a:gd name="connsiteY45" fmla="*/ 242243 h 570285"/>
              <a:gd name="connsiteX46" fmla="*/ 388947 w 518062"/>
              <a:gd name="connsiteY46" fmla="*/ 279337 h 570285"/>
              <a:gd name="connsiteX47" fmla="*/ 129111 w 518062"/>
              <a:gd name="connsiteY47" fmla="*/ 279337 h 570285"/>
              <a:gd name="connsiteX48" fmla="*/ 91386 w 518062"/>
              <a:gd name="connsiteY48" fmla="*/ 242243 h 570285"/>
              <a:gd name="connsiteX49" fmla="*/ 91386 w 518062"/>
              <a:gd name="connsiteY49" fmla="*/ 180701 h 570285"/>
              <a:gd name="connsiteX50" fmla="*/ 129111 w 518062"/>
              <a:gd name="connsiteY50" fmla="*/ 143608 h 570285"/>
              <a:gd name="connsiteX51" fmla="*/ 100817 w 518062"/>
              <a:gd name="connsiteY51" fmla="*/ 113380 h 570285"/>
              <a:gd name="connsiteX52" fmla="*/ 60151 w 518062"/>
              <a:gd name="connsiteY52" fmla="*/ 153994 h 570285"/>
              <a:gd name="connsiteX53" fmla="*/ 60151 w 518062"/>
              <a:gd name="connsiteY53" fmla="*/ 302488 h 570285"/>
              <a:gd name="connsiteX54" fmla="*/ 100817 w 518062"/>
              <a:gd name="connsiteY54" fmla="*/ 343102 h 570285"/>
              <a:gd name="connsiteX55" fmla="*/ 205869 w 518062"/>
              <a:gd name="connsiteY55" fmla="*/ 343102 h 570285"/>
              <a:gd name="connsiteX56" fmla="*/ 297367 w 518062"/>
              <a:gd name="connsiteY56" fmla="*/ 343102 h 570285"/>
              <a:gd name="connsiteX57" fmla="*/ 417669 w 518062"/>
              <a:gd name="connsiteY57" fmla="*/ 343102 h 570285"/>
              <a:gd name="connsiteX58" fmla="*/ 457911 w 518062"/>
              <a:gd name="connsiteY58" fmla="*/ 302488 h 570285"/>
              <a:gd name="connsiteX59" fmla="*/ 457911 w 518062"/>
              <a:gd name="connsiteY59" fmla="*/ 153994 h 570285"/>
              <a:gd name="connsiteX60" fmla="*/ 417669 w 518062"/>
              <a:gd name="connsiteY60" fmla="*/ 113380 h 570285"/>
              <a:gd name="connsiteX61" fmla="*/ 251618 w 518062"/>
              <a:gd name="connsiteY61" fmla="*/ 13961 h 570285"/>
              <a:gd name="connsiteX62" fmla="*/ 235945 w 518062"/>
              <a:gd name="connsiteY62" fmla="*/ 30037 h 570285"/>
              <a:gd name="connsiteX63" fmla="*/ 251195 w 518062"/>
              <a:gd name="connsiteY63" fmla="*/ 45690 h 570285"/>
              <a:gd name="connsiteX64" fmla="*/ 251618 w 518062"/>
              <a:gd name="connsiteY64" fmla="*/ 45690 h 570285"/>
              <a:gd name="connsiteX65" fmla="*/ 252042 w 518062"/>
              <a:gd name="connsiteY65" fmla="*/ 45690 h 570285"/>
              <a:gd name="connsiteX66" fmla="*/ 267291 w 518062"/>
              <a:gd name="connsiteY66" fmla="*/ 30037 h 570285"/>
              <a:gd name="connsiteX67" fmla="*/ 251618 w 518062"/>
              <a:gd name="connsiteY67" fmla="*/ 13961 h 570285"/>
              <a:gd name="connsiteX68" fmla="*/ 251618 w 518062"/>
              <a:gd name="connsiteY68" fmla="*/ 0 h 570285"/>
              <a:gd name="connsiteX69" fmla="*/ 281270 w 518062"/>
              <a:gd name="connsiteY69" fmla="*/ 30037 h 570285"/>
              <a:gd name="connsiteX70" fmla="*/ 258396 w 518062"/>
              <a:gd name="connsiteY70" fmla="*/ 59228 h 570285"/>
              <a:gd name="connsiteX71" fmla="*/ 258396 w 518062"/>
              <a:gd name="connsiteY71" fmla="*/ 98996 h 570285"/>
              <a:gd name="connsiteX72" fmla="*/ 417669 w 518062"/>
              <a:gd name="connsiteY72" fmla="*/ 98996 h 570285"/>
              <a:gd name="connsiteX73" fmla="*/ 472314 w 518062"/>
              <a:gd name="connsiteY73" fmla="*/ 153994 h 570285"/>
              <a:gd name="connsiteX74" fmla="*/ 472314 w 518062"/>
              <a:gd name="connsiteY74" fmla="*/ 175147 h 570285"/>
              <a:gd name="connsiteX75" fmla="*/ 496459 w 518062"/>
              <a:gd name="connsiteY75" fmla="*/ 175147 h 570285"/>
              <a:gd name="connsiteX76" fmla="*/ 518062 w 518062"/>
              <a:gd name="connsiteY76" fmla="*/ 196723 h 570285"/>
              <a:gd name="connsiteX77" fmla="*/ 518062 w 518062"/>
              <a:gd name="connsiteY77" fmla="*/ 259759 h 570285"/>
              <a:gd name="connsiteX78" fmla="*/ 496459 w 518062"/>
              <a:gd name="connsiteY78" fmla="*/ 280912 h 570285"/>
              <a:gd name="connsiteX79" fmla="*/ 472314 w 518062"/>
              <a:gd name="connsiteY79" fmla="*/ 280912 h 570285"/>
              <a:gd name="connsiteX80" fmla="*/ 472314 w 518062"/>
              <a:gd name="connsiteY80" fmla="*/ 302488 h 570285"/>
              <a:gd name="connsiteX81" fmla="*/ 417669 w 518062"/>
              <a:gd name="connsiteY81" fmla="*/ 357486 h 570285"/>
              <a:gd name="connsiteX82" fmla="*/ 304568 w 518062"/>
              <a:gd name="connsiteY82" fmla="*/ 357486 h 570285"/>
              <a:gd name="connsiteX83" fmla="*/ 304568 w 518062"/>
              <a:gd name="connsiteY83" fmla="*/ 480173 h 570285"/>
              <a:gd name="connsiteX84" fmla="*/ 417669 w 518062"/>
              <a:gd name="connsiteY84" fmla="*/ 480173 h 570285"/>
              <a:gd name="connsiteX85" fmla="*/ 472314 w 518062"/>
              <a:gd name="connsiteY85" fmla="*/ 534748 h 570285"/>
              <a:gd name="connsiteX86" fmla="*/ 472314 w 518062"/>
              <a:gd name="connsiteY86" fmla="*/ 563516 h 570285"/>
              <a:gd name="connsiteX87" fmla="*/ 465112 w 518062"/>
              <a:gd name="connsiteY87" fmla="*/ 570285 h 570285"/>
              <a:gd name="connsiteX88" fmla="*/ 457911 w 518062"/>
              <a:gd name="connsiteY88" fmla="*/ 563516 h 570285"/>
              <a:gd name="connsiteX89" fmla="*/ 457911 w 518062"/>
              <a:gd name="connsiteY89" fmla="*/ 534748 h 570285"/>
              <a:gd name="connsiteX90" fmla="*/ 417669 w 518062"/>
              <a:gd name="connsiteY90" fmla="*/ 494557 h 570285"/>
              <a:gd name="connsiteX91" fmla="*/ 297367 w 518062"/>
              <a:gd name="connsiteY91" fmla="*/ 494557 h 570285"/>
              <a:gd name="connsiteX92" fmla="*/ 205869 w 518062"/>
              <a:gd name="connsiteY92" fmla="*/ 494557 h 570285"/>
              <a:gd name="connsiteX93" fmla="*/ 100817 w 518062"/>
              <a:gd name="connsiteY93" fmla="*/ 494557 h 570285"/>
              <a:gd name="connsiteX94" fmla="*/ 60151 w 518062"/>
              <a:gd name="connsiteY94" fmla="*/ 534748 h 570285"/>
              <a:gd name="connsiteX95" fmla="*/ 60151 w 518062"/>
              <a:gd name="connsiteY95" fmla="*/ 563516 h 570285"/>
              <a:gd name="connsiteX96" fmla="*/ 52950 w 518062"/>
              <a:gd name="connsiteY96" fmla="*/ 570285 h 570285"/>
              <a:gd name="connsiteX97" fmla="*/ 46172 w 518062"/>
              <a:gd name="connsiteY97" fmla="*/ 563516 h 570285"/>
              <a:gd name="connsiteX98" fmla="*/ 46172 w 518062"/>
              <a:gd name="connsiteY98" fmla="*/ 534748 h 570285"/>
              <a:gd name="connsiteX99" fmla="*/ 100817 w 518062"/>
              <a:gd name="connsiteY99" fmla="*/ 480173 h 570285"/>
              <a:gd name="connsiteX100" fmla="*/ 198245 w 518062"/>
              <a:gd name="connsiteY100" fmla="*/ 480173 h 570285"/>
              <a:gd name="connsiteX101" fmla="*/ 198245 w 518062"/>
              <a:gd name="connsiteY101" fmla="*/ 357486 h 570285"/>
              <a:gd name="connsiteX102" fmla="*/ 100817 w 518062"/>
              <a:gd name="connsiteY102" fmla="*/ 357486 h 570285"/>
              <a:gd name="connsiteX103" fmla="*/ 46172 w 518062"/>
              <a:gd name="connsiteY103" fmla="*/ 302488 h 570285"/>
              <a:gd name="connsiteX104" fmla="*/ 46172 w 518062"/>
              <a:gd name="connsiteY104" fmla="*/ 280912 h 570285"/>
              <a:gd name="connsiteX105" fmla="*/ 21604 w 518062"/>
              <a:gd name="connsiteY105" fmla="*/ 280912 h 570285"/>
              <a:gd name="connsiteX106" fmla="*/ 0 w 518062"/>
              <a:gd name="connsiteY106" fmla="*/ 259759 h 570285"/>
              <a:gd name="connsiteX107" fmla="*/ 0 w 518062"/>
              <a:gd name="connsiteY107" fmla="*/ 196723 h 570285"/>
              <a:gd name="connsiteX108" fmla="*/ 21604 w 518062"/>
              <a:gd name="connsiteY108" fmla="*/ 175147 h 570285"/>
              <a:gd name="connsiteX109" fmla="*/ 46172 w 518062"/>
              <a:gd name="connsiteY109" fmla="*/ 175147 h 570285"/>
              <a:gd name="connsiteX110" fmla="*/ 46172 w 518062"/>
              <a:gd name="connsiteY110" fmla="*/ 153994 h 570285"/>
              <a:gd name="connsiteX111" fmla="*/ 100817 w 518062"/>
              <a:gd name="connsiteY111" fmla="*/ 98996 h 570285"/>
              <a:gd name="connsiteX112" fmla="*/ 244417 w 518062"/>
              <a:gd name="connsiteY112" fmla="*/ 98996 h 570285"/>
              <a:gd name="connsiteX113" fmla="*/ 244417 w 518062"/>
              <a:gd name="connsiteY113" fmla="*/ 59228 h 570285"/>
              <a:gd name="connsiteX114" fmla="*/ 221543 w 518062"/>
              <a:gd name="connsiteY114" fmla="*/ 30037 h 570285"/>
              <a:gd name="connsiteX115" fmla="*/ 251618 w 518062"/>
              <a:gd name="connsiteY115" fmla="*/ 0 h 57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8062" h="570285">
                <a:moveTo>
                  <a:pt x="213071" y="448867"/>
                </a:moveTo>
                <a:lnTo>
                  <a:pt x="213071" y="480173"/>
                </a:lnTo>
                <a:lnTo>
                  <a:pt x="289742" y="480173"/>
                </a:lnTo>
                <a:lnTo>
                  <a:pt x="289742" y="448867"/>
                </a:lnTo>
                <a:close/>
                <a:moveTo>
                  <a:pt x="213071" y="402753"/>
                </a:moveTo>
                <a:lnTo>
                  <a:pt x="213071" y="434483"/>
                </a:lnTo>
                <a:lnTo>
                  <a:pt x="289742" y="434483"/>
                </a:lnTo>
                <a:lnTo>
                  <a:pt x="289742" y="402753"/>
                </a:lnTo>
                <a:close/>
                <a:moveTo>
                  <a:pt x="213071" y="357486"/>
                </a:moveTo>
                <a:lnTo>
                  <a:pt x="213071" y="388369"/>
                </a:lnTo>
                <a:lnTo>
                  <a:pt x="289742" y="388369"/>
                </a:lnTo>
                <a:lnTo>
                  <a:pt x="289742" y="357486"/>
                </a:lnTo>
                <a:close/>
                <a:moveTo>
                  <a:pt x="334565" y="195830"/>
                </a:moveTo>
                <a:cubicBezTo>
                  <a:pt x="343442" y="195830"/>
                  <a:pt x="350206" y="202922"/>
                  <a:pt x="350206" y="211266"/>
                </a:cubicBezTo>
                <a:cubicBezTo>
                  <a:pt x="350206" y="220027"/>
                  <a:pt x="343442" y="227119"/>
                  <a:pt x="334565" y="227119"/>
                </a:cubicBezTo>
                <a:cubicBezTo>
                  <a:pt x="325687" y="227119"/>
                  <a:pt x="318923" y="220027"/>
                  <a:pt x="318923" y="211266"/>
                </a:cubicBezTo>
                <a:cubicBezTo>
                  <a:pt x="318923" y="202922"/>
                  <a:pt x="325687" y="195830"/>
                  <a:pt x="334565" y="195830"/>
                </a:cubicBezTo>
                <a:close/>
                <a:moveTo>
                  <a:pt x="183495" y="195830"/>
                </a:moveTo>
                <a:cubicBezTo>
                  <a:pt x="191950" y="195830"/>
                  <a:pt x="199136" y="202922"/>
                  <a:pt x="199136" y="211266"/>
                </a:cubicBezTo>
                <a:cubicBezTo>
                  <a:pt x="199136" y="220027"/>
                  <a:pt x="191950" y="227119"/>
                  <a:pt x="183495" y="227119"/>
                </a:cubicBezTo>
                <a:cubicBezTo>
                  <a:pt x="174618" y="227119"/>
                  <a:pt x="167854" y="220027"/>
                  <a:pt x="167854" y="211266"/>
                </a:cubicBezTo>
                <a:cubicBezTo>
                  <a:pt x="167854" y="202922"/>
                  <a:pt x="174618" y="195830"/>
                  <a:pt x="183495" y="195830"/>
                </a:cubicBezTo>
                <a:close/>
                <a:moveTo>
                  <a:pt x="472314" y="189531"/>
                </a:moveTo>
                <a:lnTo>
                  <a:pt x="472314" y="266951"/>
                </a:lnTo>
                <a:lnTo>
                  <a:pt x="496459" y="266951"/>
                </a:lnTo>
                <a:cubicBezTo>
                  <a:pt x="500695" y="266951"/>
                  <a:pt x="503660" y="263567"/>
                  <a:pt x="503660" y="259759"/>
                </a:cubicBezTo>
                <a:lnTo>
                  <a:pt x="503660" y="196723"/>
                </a:lnTo>
                <a:cubicBezTo>
                  <a:pt x="503660" y="192915"/>
                  <a:pt x="500695" y="189531"/>
                  <a:pt x="496459" y="189531"/>
                </a:cubicBezTo>
                <a:close/>
                <a:moveTo>
                  <a:pt x="21604" y="189531"/>
                </a:moveTo>
                <a:cubicBezTo>
                  <a:pt x="17791" y="189531"/>
                  <a:pt x="14402" y="192915"/>
                  <a:pt x="14402" y="196723"/>
                </a:cubicBezTo>
                <a:lnTo>
                  <a:pt x="14402" y="259759"/>
                </a:lnTo>
                <a:cubicBezTo>
                  <a:pt x="14402" y="263567"/>
                  <a:pt x="17791" y="266951"/>
                  <a:pt x="21604" y="266951"/>
                </a:cubicBezTo>
                <a:lnTo>
                  <a:pt x="46172" y="266951"/>
                </a:lnTo>
                <a:lnTo>
                  <a:pt x="46172" y="189531"/>
                </a:lnTo>
                <a:close/>
                <a:moveTo>
                  <a:pt x="129111" y="157939"/>
                </a:moveTo>
                <a:cubicBezTo>
                  <a:pt x="116395" y="157939"/>
                  <a:pt x="105798" y="168056"/>
                  <a:pt x="105798" y="180701"/>
                </a:cubicBezTo>
                <a:lnTo>
                  <a:pt x="105798" y="242243"/>
                </a:lnTo>
                <a:cubicBezTo>
                  <a:pt x="105798" y="254889"/>
                  <a:pt x="116395" y="265427"/>
                  <a:pt x="129111" y="265427"/>
                </a:cubicBezTo>
                <a:lnTo>
                  <a:pt x="388947" y="265427"/>
                </a:lnTo>
                <a:cubicBezTo>
                  <a:pt x="401663" y="265427"/>
                  <a:pt x="412260" y="254889"/>
                  <a:pt x="412260" y="242243"/>
                </a:cubicBezTo>
                <a:lnTo>
                  <a:pt x="412260" y="180701"/>
                </a:lnTo>
                <a:cubicBezTo>
                  <a:pt x="412260" y="168056"/>
                  <a:pt x="401663" y="157939"/>
                  <a:pt x="388947" y="157939"/>
                </a:cubicBezTo>
                <a:close/>
                <a:moveTo>
                  <a:pt x="129111" y="143608"/>
                </a:moveTo>
                <a:lnTo>
                  <a:pt x="388947" y="143608"/>
                </a:lnTo>
                <a:cubicBezTo>
                  <a:pt x="409717" y="143608"/>
                  <a:pt x="426672" y="160468"/>
                  <a:pt x="426672" y="180701"/>
                </a:cubicBezTo>
                <a:lnTo>
                  <a:pt x="426672" y="242243"/>
                </a:lnTo>
                <a:cubicBezTo>
                  <a:pt x="426672" y="262898"/>
                  <a:pt x="409717" y="279337"/>
                  <a:pt x="388947" y="279337"/>
                </a:cubicBezTo>
                <a:lnTo>
                  <a:pt x="129111" y="279337"/>
                </a:lnTo>
                <a:cubicBezTo>
                  <a:pt x="108341" y="279337"/>
                  <a:pt x="91386" y="262898"/>
                  <a:pt x="91386" y="242243"/>
                </a:cubicBezTo>
                <a:lnTo>
                  <a:pt x="91386" y="180701"/>
                </a:lnTo>
                <a:cubicBezTo>
                  <a:pt x="91386" y="160468"/>
                  <a:pt x="108341" y="143608"/>
                  <a:pt x="129111" y="143608"/>
                </a:cubicBezTo>
                <a:close/>
                <a:moveTo>
                  <a:pt x="100817" y="113380"/>
                </a:moveTo>
                <a:cubicBezTo>
                  <a:pt x="78366" y="113380"/>
                  <a:pt x="60151" y="131571"/>
                  <a:pt x="60151" y="153994"/>
                </a:cubicBezTo>
                <a:lnTo>
                  <a:pt x="60151" y="302488"/>
                </a:lnTo>
                <a:cubicBezTo>
                  <a:pt x="60151" y="324910"/>
                  <a:pt x="78366" y="343102"/>
                  <a:pt x="100817" y="343102"/>
                </a:cubicBezTo>
                <a:lnTo>
                  <a:pt x="205869" y="343102"/>
                </a:lnTo>
                <a:lnTo>
                  <a:pt x="297367" y="343102"/>
                </a:lnTo>
                <a:lnTo>
                  <a:pt x="417669" y="343102"/>
                </a:lnTo>
                <a:cubicBezTo>
                  <a:pt x="439697" y="343102"/>
                  <a:pt x="457911" y="324910"/>
                  <a:pt x="457911" y="302488"/>
                </a:cubicBezTo>
                <a:lnTo>
                  <a:pt x="457911" y="153994"/>
                </a:lnTo>
                <a:cubicBezTo>
                  <a:pt x="457911" y="131571"/>
                  <a:pt x="439697" y="113380"/>
                  <a:pt x="417669" y="113380"/>
                </a:cubicBezTo>
                <a:close/>
                <a:moveTo>
                  <a:pt x="251618" y="13961"/>
                </a:moveTo>
                <a:cubicBezTo>
                  <a:pt x="242723" y="13961"/>
                  <a:pt x="235945" y="21576"/>
                  <a:pt x="235945" y="30037"/>
                </a:cubicBezTo>
                <a:cubicBezTo>
                  <a:pt x="235945" y="38498"/>
                  <a:pt x="242299" y="45267"/>
                  <a:pt x="251195" y="45690"/>
                </a:cubicBezTo>
                <a:cubicBezTo>
                  <a:pt x="251195" y="45690"/>
                  <a:pt x="251195" y="45690"/>
                  <a:pt x="251618" y="45690"/>
                </a:cubicBezTo>
                <a:lnTo>
                  <a:pt x="252042" y="45690"/>
                </a:lnTo>
                <a:cubicBezTo>
                  <a:pt x="260514" y="45267"/>
                  <a:pt x="267291" y="38498"/>
                  <a:pt x="267291" y="30037"/>
                </a:cubicBezTo>
                <a:cubicBezTo>
                  <a:pt x="267291" y="21576"/>
                  <a:pt x="260090" y="13961"/>
                  <a:pt x="251618" y="13961"/>
                </a:cubicBezTo>
                <a:close/>
                <a:moveTo>
                  <a:pt x="251618" y="0"/>
                </a:moveTo>
                <a:cubicBezTo>
                  <a:pt x="268139" y="0"/>
                  <a:pt x="281270" y="13538"/>
                  <a:pt x="281270" y="30037"/>
                </a:cubicBezTo>
                <a:cubicBezTo>
                  <a:pt x="281270" y="44421"/>
                  <a:pt x="271527" y="55844"/>
                  <a:pt x="258396" y="59228"/>
                </a:cubicBezTo>
                <a:lnTo>
                  <a:pt x="258396" y="98996"/>
                </a:lnTo>
                <a:lnTo>
                  <a:pt x="417669" y="98996"/>
                </a:lnTo>
                <a:cubicBezTo>
                  <a:pt x="447745" y="98996"/>
                  <a:pt x="472314" y="123956"/>
                  <a:pt x="472314" y="153994"/>
                </a:cubicBezTo>
                <a:lnTo>
                  <a:pt x="472314" y="175147"/>
                </a:lnTo>
                <a:lnTo>
                  <a:pt x="496459" y="175147"/>
                </a:lnTo>
                <a:cubicBezTo>
                  <a:pt x="508320" y="175147"/>
                  <a:pt x="518062" y="184877"/>
                  <a:pt x="518062" y="196723"/>
                </a:cubicBezTo>
                <a:lnTo>
                  <a:pt x="518062" y="259759"/>
                </a:lnTo>
                <a:cubicBezTo>
                  <a:pt x="518062" y="271182"/>
                  <a:pt x="508320" y="280912"/>
                  <a:pt x="496459" y="280912"/>
                </a:cubicBezTo>
                <a:lnTo>
                  <a:pt x="472314" y="280912"/>
                </a:lnTo>
                <a:lnTo>
                  <a:pt x="472314" y="302488"/>
                </a:lnTo>
                <a:cubicBezTo>
                  <a:pt x="472314" y="332525"/>
                  <a:pt x="447745" y="357486"/>
                  <a:pt x="417669" y="357486"/>
                </a:cubicBezTo>
                <a:lnTo>
                  <a:pt x="304568" y="357486"/>
                </a:lnTo>
                <a:lnTo>
                  <a:pt x="304568" y="480173"/>
                </a:lnTo>
                <a:lnTo>
                  <a:pt x="417669" y="480173"/>
                </a:lnTo>
                <a:cubicBezTo>
                  <a:pt x="447745" y="480173"/>
                  <a:pt x="472314" y="504711"/>
                  <a:pt x="472314" y="534748"/>
                </a:cubicBezTo>
                <a:lnTo>
                  <a:pt x="472314" y="563516"/>
                </a:lnTo>
                <a:cubicBezTo>
                  <a:pt x="472314" y="567324"/>
                  <a:pt x="468925" y="570285"/>
                  <a:pt x="465112" y="570285"/>
                </a:cubicBezTo>
                <a:cubicBezTo>
                  <a:pt x="460876" y="570285"/>
                  <a:pt x="457911" y="567324"/>
                  <a:pt x="457911" y="563516"/>
                </a:cubicBezTo>
                <a:lnTo>
                  <a:pt x="457911" y="534748"/>
                </a:lnTo>
                <a:cubicBezTo>
                  <a:pt x="457911" y="512326"/>
                  <a:pt x="439697" y="494557"/>
                  <a:pt x="417669" y="494557"/>
                </a:cubicBezTo>
                <a:lnTo>
                  <a:pt x="297367" y="494557"/>
                </a:lnTo>
                <a:lnTo>
                  <a:pt x="205869" y="494557"/>
                </a:lnTo>
                <a:lnTo>
                  <a:pt x="100817" y="494557"/>
                </a:lnTo>
                <a:cubicBezTo>
                  <a:pt x="78366" y="494557"/>
                  <a:pt x="60151" y="512326"/>
                  <a:pt x="60151" y="534748"/>
                </a:cubicBezTo>
                <a:lnTo>
                  <a:pt x="60151" y="563516"/>
                </a:lnTo>
                <a:cubicBezTo>
                  <a:pt x="60151" y="567324"/>
                  <a:pt x="57186" y="570285"/>
                  <a:pt x="52950" y="570285"/>
                </a:cubicBezTo>
                <a:cubicBezTo>
                  <a:pt x="49138" y="570285"/>
                  <a:pt x="46172" y="567324"/>
                  <a:pt x="46172" y="563516"/>
                </a:cubicBezTo>
                <a:lnTo>
                  <a:pt x="46172" y="534748"/>
                </a:lnTo>
                <a:cubicBezTo>
                  <a:pt x="46172" y="504711"/>
                  <a:pt x="70741" y="480173"/>
                  <a:pt x="100817" y="480173"/>
                </a:cubicBezTo>
                <a:lnTo>
                  <a:pt x="198245" y="480173"/>
                </a:lnTo>
                <a:lnTo>
                  <a:pt x="198245" y="357486"/>
                </a:lnTo>
                <a:lnTo>
                  <a:pt x="100817" y="357486"/>
                </a:lnTo>
                <a:cubicBezTo>
                  <a:pt x="70741" y="357486"/>
                  <a:pt x="46172" y="332525"/>
                  <a:pt x="46172" y="302488"/>
                </a:cubicBezTo>
                <a:lnTo>
                  <a:pt x="46172" y="280912"/>
                </a:lnTo>
                <a:lnTo>
                  <a:pt x="21604" y="280912"/>
                </a:lnTo>
                <a:cubicBezTo>
                  <a:pt x="9743" y="280912"/>
                  <a:pt x="0" y="271182"/>
                  <a:pt x="0" y="259759"/>
                </a:cubicBezTo>
                <a:lnTo>
                  <a:pt x="0" y="196723"/>
                </a:lnTo>
                <a:cubicBezTo>
                  <a:pt x="0" y="184877"/>
                  <a:pt x="9743" y="175147"/>
                  <a:pt x="21604" y="175147"/>
                </a:cubicBezTo>
                <a:lnTo>
                  <a:pt x="46172" y="175147"/>
                </a:lnTo>
                <a:lnTo>
                  <a:pt x="46172" y="153994"/>
                </a:lnTo>
                <a:cubicBezTo>
                  <a:pt x="46172" y="123956"/>
                  <a:pt x="70741" y="98996"/>
                  <a:pt x="100817" y="98996"/>
                </a:cubicBezTo>
                <a:lnTo>
                  <a:pt x="244417" y="98996"/>
                </a:lnTo>
                <a:lnTo>
                  <a:pt x="244417" y="59228"/>
                </a:lnTo>
                <a:cubicBezTo>
                  <a:pt x="231285" y="55844"/>
                  <a:pt x="221543" y="44421"/>
                  <a:pt x="221543" y="30037"/>
                </a:cubicBezTo>
                <a:cubicBezTo>
                  <a:pt x="221543" y="13538"/>
                  <a:pt x="234674" y="0"/>
                  <a:pt x="251618" y="0"/>
                </a:cubicBezTo>
                <a:close/>
              </a:path>
            </a:pathLst>
          </a:custGeom>
          <a:solidFill>
            <a:srgbClr val="FFFFFF"/>
          </a:solidFill>
          <a:ln>
            <a:noFill/>
          </a:ln>
          <a:effectLst/>
        </p:spPr>
        <p:txBody>
          <a:bodyPr wrap="square" anchor="ctr">
            <a:noAutofit/>
          </a:bodyPr>
          <a:lstStyle/>
          <a:p>
            <a:endParaRPr lang="en-US" sz="2160"/>
          </a:p>
        </p:txBody>
      </p:sp>
      <p:sp>
        <p:nvSpPr>
          <p:cNvPr id="26" name="Freeform 25">
            <a:extLst>
              <a:ext uri="{FF2B5EF4-FFF2-40B4-BE49-F238E27FC236}">
                <a16:creationId xmlns:a16="http://schemas.microsoft.com/office/drawing/2014/main" id="{BCB2D49C-C727-DEF4-1EEC-29D20AADA8FF}"/>
              </a:ext>
            </a:extLst>
          </p:cNvPr>
          <p:cNvSpPr>
            <a:spLocks noChangeArrowheads="1"/>
          </p:cNvSpPr>
          <p:nvPr/>
        </p:nvSpPr>
        <p:spPr bwMode="auto">
          <a:xfrm>
            <a:off x="5165534" y="5536335"/>
            <a:ext cx="693294" cy="657466"/>
          </a:xfrm>
          <a:custGeom>
            <a:avLst/>
            <a:gdLst>
              <a:gd name="connsiteX0" fmla="*/ 236160 w 577745"/>
              <a:gd name="connsiteY0" fmla="*/ 533407 h 547888"/>
              <a:gd name="connsiteX1" fmla="*/ 343028 w 577745"/>
              <a:gd name="connsiteY1" fmla="*/ 533407 h 547888"/>
              <a:gd name="connsiteX2" fmla="*/ 350209 w 577745"/>
              <a:gd name="connsiteY2" fmla="*/ 540867 h 547888"/>
              <a:gd name="connsiteX3" fmla="*/ 343028 w 577745"/>
              <a:gd name="connsiteY3" fmla="*/ 547888 h 547888"/>
              <a:gd name="connsiteX4" fmla="*/ 236160 w 577745"/>
              <a:gd name="connsiteY4" fmla="*/ 547888 h 547888"/>
              <a:gd name="connsiteX5" fmla="*/ 229401 w 577745"/>
              <a:gd name="connsiteY5" fmla="*/ 540867 h 547888"/>
              <a:gd name="connsiteX6" fmla="*/ 236160 w 577745"/>
              <a:gd name="connsiteY6" fmla="*/ 533407 h 547888"/>
              <a:gd name="connsiteX7" fmla="*/ 357888 w 577745"/>
              <a:gd name="connsiteY7" fmla="*/ 479319 h 547888"/>
              <a:gd name="connsiteX8" fmla="*/ 365147 w 577745"/>
              <a:gd name="connsiteY8" fmla="*/ 486578 h 547888"/>
              <a:gd name="connsiteX9" fmla="*/ 357888 w 577745"/>
              <a:gd name="connsiteY9" fmla="*/ 493836 h 547888"/>
              <a:gd name="connsiteX10" fmla="*/ 350630 w 577745"/>
              <a:gd name="connsiteY10" fmla="*/ 486578 h 547888"/>
              <a:gd name="connsiteX11" fmla="*/ 357888 w 577745"/>
              <a:gd name="connsiteY11" fmla="*/ 479319 h 547888"/>
              <a:gd name="connsiteX12" fmla="*/ 200529 w 577745"/>
              <a:gd name="connsiteY12" fmla="*/ 380279 h 547888"/>
              <a:gd name="connsiteX13" fmla="*/ 196725 w 577745"/>
              <a:gd name="connsiteY13" fmla="*/ 383646 h 547888"/>
              <a:gd name="connsiteX14" fmla="*/ 196725 w 577745"/>
              <a:gd name="connsiteY14" fmla="*/ 498526 h 547888"/>
              <a:gd name="connsiteX15" fmla="*/ 200529 w 577745"/>
              <a:gd name="connsiteY15" fmla="*/ 502314 h 547888"/>
              <a:gd name="connsiteX16" fmla="*/ 377217 w 577745"/>
              <a:gd name="connsiteY16" fmla="*/ 502314 h 547888"/>
              <a:gd name="connsiteX17" fmla="*/ 380599 w 577745"/>
              <a:gd name="connsiteY17" fmla="*/ 498526 h 547888"/>
              <a:gd name="connsiteX18" fmla="*/ 380599 w 577745"/>
              <a:gd name="connsiteY18" fmla="*/ 383646 h 547888"/>
              <a:gd name="connsiteX19" fmla="*/ 377217 w 577745"/>
              <a:gd name="connsiteY19" fmla="*/ 380279 h 547888"/>
              <a:gd name="connsiteX20" fmla="*/ 200529 w 577745"/>
              <a:gd name="connsiteY20" fmla="*/ 365551 h 547888"/>
              <a:gd name="connsiteX21" fmla="*/ 377217 w 577745"/>
              <a:gd name="connsiteY21" fmla="*/ 365551 h 547888"/>
              <a:gd name="connsiteX22" fmla="*/ 394970 w 577745"/>
              <a:gd name="connsiteY22" fmla="*/ 383646 h 547888"/>
              <a:gd name="connsiteX23" fmla="*/ 394970 w 577745"/>
              <a:gd name="connsiteY23" fmla="*/ 498526 h 547888"/>
              <a:gd name="connsiteX24" fmla="*/ 377217 w 577745"/>
              <a:gd name="connsiteY24" fmla="*/ 516200 h 547888"/>
              <a:gd name="connsiteX25" fmla="*/ 200529 w 577745"/>
              <a:gd name="connsiteY25" fmla="*/ 516200 h 547888"/>
              <a:gd name="connsiteX26" fmla="*/ 182776 w 577745"/>
              <a:gd name="connsiteY26" fmla="*/ 498526 h 547888"/>
              <a:gd name="connsiteX27" fmla="*/ 182776 w 577745"/>
              <a:gd name="connsiteY27" fmla="*/ 383646 h 547888"/>
              <a:gd name="connsiteX28" fmla="*/ 200529 w 577745"/>
              <a:gd name="connsiteY28" fmla="*/ 365551 h 547888"/>
              <a:gd name="connsiteX29" fmla="*/ 456448 w 577745"/>
              <a:gd name="connsiteY29" fmla="*/ 259315 h 547888"/>
              <a:gd name="connsiteX30" fmla="*/ 440811 w 577745"/>
              <a:gd name="connsiteY30" fmla="*/ 275306 h 547888"/>
              <a:gd name="connsiteX31" fmla="*/ 456448 w 577745"/>
              <a:gd name="connsiteY31" fmla="*/ 290455 h 547888"/>
              <a:gd name="connsiteX32" fmla="*/ 472086 w 577745"/>
              <a:gd name="connsiteY32" fmla="*/ 275306 h 547888"/>
              <a:gd name="connsiteX33" fmla="*/ 456448 w 577745"/>
              <a:gd name="connsiteY33" fmla="*/ 259315 h 547888"/>
              <a:gd name="connsiteX34" fmla="*/ 289084 w 577745"/>
              <a:gd name="connsiteY34" fmla="*/ 259315 h 547888"/>
              <a:gd name="connsiteX35" fmla="*/ 273024 w 577745"/>
              <a:gd name="connsiteY35" fmla="*/ 275306 h 547888"/>
              <a:gd name="connsiteX36" fmla="*/ 289084 w 577745"/>
              <a:gd name="connsiteY36" fmla="*/ 290455 h 547888"/>
              <a:gd name="connsiteX37" fmla="*/ 304722 w 577745"/>
              <a:gd name="connsiteY37" fmla="*/ 275306 h 547888"/>
              <a:gd name="connsiteX38" fmla="*/ 289084 w 577745"/>
              <a:gd name="connsiteY38" fmla="*/ 259315 h 547888"/>
              <a:gd name="connsiteX39" fmla="*/ 121720 w 577745"/>
              <a:gd name="connsiteY39" fmla="*/ 259315 h 547888"/>
              <a:gd name="connsiteX40" fmla="*/ 105659 w 577745"/>
              <a:gd name="connsiteY40" fmla="*/ 275306 h 547888"/>
              <a:gd name="connsiteX41" fmla="*/ 121720 w 577745"/>
              <a:gd name="connsiteY41" fmla="*/ 290455 h 547888"/>
              <a:gd name="connsiteX42" fmla="*/ 136935 w 577745"/>
              <a:gd name="connsiteY42" fmla="*/ 275306 h 547888"/>
              <a:gd name="connsiteX43" fmla="*/ 121720 w 577745"/>
              <a:gd name="connsiteY43" fmla="*/ 259315 h 547888"/>
              <a:gd name="connsiteX44" fmla="*/ 121720 w 577745"/>
              <a:gd name="connsiteY44" fmla="*/ 199560 h 547888"/>
              <a:gd name="connsiteX45" fmla="*/ 128482 w 577745"/>
              <a:gd name="connsiteY45" fmla="*/ 206714 h 547888"/>
              <a:gd name="connsiteX46" fmla="*/ 128482 w 577745"/>
              <a:gd name="connsiteY46" fmla="*/ 246270 h 547888"/>
              <a:gd name="connsiteX47" fmla="*/ 150459 w 577745"/>
              <a:gd name="connsiteY47" fmla="*/ 267731 h 547888"/>
              <a:gd name="connsiteX48" fmla="*/ 259922 w 577745"/>
              <a:gd name="connsiteY48" fmla="*/ 267731 h 547888"/>
              <a:gd name="connsiteX49" fmla="*/ 289084 w 577745"/>
              <a:gd name="connsiteY49" fmla="*/ 245008 h 547888"/>
              <a:gd name="connsiteX50" fmla="*/ 318246 w 577745"/>
              <a:gd name="connsiteY50" fmla="*/ 267731 h 547888"/>
              <a:gd name="connsiteX51" fmla="*/ 427287 w 577745"/>
              <a:gd name="connsiteY51" fmla="*/ 267731 h 547888"/>
              <a:gd name="connsiteX52" fmla="*/ 449264 w 577745"/>
              <a:gd name="connsiteY52" fmla="*/ 246270 h 547888"/>
              <a:gd name="connsiteX53" fmla="*/ 449264 w 577745"/>
              <a:gd name="connsiteY53" fmla="*/ 206714 h 547888"/>
              <a:gd name="connsiteX54" fmla="*/ 456448 w 577745"/>
              <a:gd name="connsiteY54" fmla="*/ 199560 h 547888"/>
              <a:gd name="connsiteX55" fmla="*/ 463211 w 577745"/>
              <a:gd name="connsiteY55" fmla="*/ 206714 h 547888"/>
              <a:gd name="connsiteX56" fmla="*/ 463211 w 577745"/>
              <a:gd name="connsiteY56" fmla="*/ 246270 h 547888"/>
              <a:gd name="connsiteX57" fmla="*/ 485610 w 577745"/>
              <a:gd name="connsiteY57" fmla="*/ 267731 h 547888"/>
              <a:gd name="connsiteX58" fmla="*/ 563376 w 577745"/>
              <a:gd name="connsiteY58" fmla="*/ 267731 h 547888"/>
              <a:gd name="connsiteX59" fmla="*/ 563376 w 577745"/>
              <a:gd name="connsiteY59" fmla="*/ 252161 h 547888"/>
              <a:gd name="connsiteX60" fmla="*/ 570561 w 577745"/>
              <a:gd name="connsiteY60" fmla="*/ 245008 h 547888"/>
              <a:gd name="connsiteX61" fmla="*/ 577745 w 577745"/>
              <a:gd name="connsiteY61" fmla="*/ 252161 h 547888"/>
              <a:gd name="connsiteX62" fmla="*/ 577745 w 577745"/>
              <a:gd name="connsiteY62" fmla="*/ 297609 h 547888"/>
              <a:gd name="connsiteX63" fmla="*/ 570561 w 577745"/>
              <a:gd name="connsiteY63" fmla="*/ 305184 h 547888"/>
              <a:gd name="connsiteX64" fmla="*/ 563376 w 577745"/>
              <a:gd name="connsiteY64" fmla="*/ 297609 h 547888"/>
              <a:gd name="connsiteX65" fmla="*/ 563376 w 577745"/>
              <a:gd name="connsiteY65" fmla="*/ 282039 h 547888"/>
              <a:gd name="connsiteX66" fmla="*/ 485610 w 577745"/>
              <a:gd name="connsiteY66" fmla="*/ 282039 h 547888"/>
              <a:gd name="connsiteX67" fmla="*/ 456448 w 577745"/>
              <a:gd name="connsiteY67" fmla="*/ 305184 h 547888"/>
              <a:gd name="connsiteX68" fmla="*/ 427287 w 577745"/>
              <a:gd name="connsiteY68" fmla="*/ 282039 h 547888"/>
              <a:gd name="connsiteX69" fmla="*/ 318246 w 577745"/>
              <a:gd name="connsiteY69" fmla="*/ 282039 h 547888"/>
              <a:gd name="connsiteX70" fmla="*/ 295846 w 577745"/>
              <a:gd name="connsiteY70" fmla="*/ 303921 h 547888"/>
              <a:gd name="connsiteX71" fmla="*/ 295846 w 577745"/>
              <a:gd name="connsiteY71" fmla="*/ 343057 h 547888"/>
              <a:gd name="connsiteX72" fmla="*/ 289084 w 577745"/>
              <a:gd name="connsiteY72" fmla="*/ 350210 h 547888"/>
              <a:gd name="connsiteX73" fmla="*/ 281899 w 577745"/>
              <a:gd name="connsiteY73" fmla="*/ 343057 h 547888"/>
              <a:gd name="connsiteX74" fmla="*/ 281899 w 577745"/>
              <a:gd name="connsiteY74" fmla="*/ 303921 h 547888"/>
              <a:gd name="connsiteX75" fmla="*/ 259922 w 577745"/>
              <a:gd name="connsiteY75" fmla="*/ 282039 h 547888"/>
              <a:gd name="connsiteX76" fmla="*/ 150459 w 577745"/>
              <a:gd name="connsiteY76" fmla="*/ 282039 h 547888"/>
              <a:gd name="connsiteX77" fmla="*/ 121720 w 577745"/>
              <a:gd name="connsiteY77" fmla="*/ 305184 h 547888"/>
              <a:gd name="connsiteX78" fmla="*/ 92558 w 577745"/>
              <a:gd name="connsiteY78" fmla="*/ 282039 h 547888"/>
              <a:gd name="connsiteX79" fmla="*/ 14370 w 577745"/>
              <a:gd name="connsiteY79" fmla="*/ 282039 h 547888"/>
              <a:gd name="connsiteX80" fmla="*/ 14370 w 577745"/>
              <a:gd name="connsiteY80" fmla="*/ 297609 h 547888"/>
              <a:gd name="connsiteX81" fmla="*/ 7185 w 577745"/>
              <a:gd name="connsiteY81" fmla="*/ 305184 h 547888"/>
              <a:gd name="connsiteX82" fmla="*/ 0 w 577745"/>
              <a:gd name="connsiteY82" fmla="*/ 297609 h 547888"/>
              <a:gd name="connsiteX83" fmla="*/ 0 w 577745"/>
              <a:gd name="connsiteY83" fmla="*/ 252161 h 547888"/>
              <a:gd name="connsiteX84" fmla="*/ 7185 w 577745"/>
              <a:gd name="connsiteY84" fmla="*/ 245008 h 547888"/>
              <a:gd name="connsiteX85" fmla="*/ 14370 w 577745"/>
              <a:gd name="connsiteY85" fmla="*/ 252161 h 547888"/>
              <a:gd name="connsiteX86" fmla="*/ 14370 w 577745"/>
              <a:gd name="connsiteY86" fmla="*/ 267731 h 547888"/>
              <a:gd name="connsiteX87" fmla="*/ 92558 w 577745"/>
              <a:gd name="connsiteY87" fmla="*/ 267731 h 547888"/>
              <a:gd name="connsiteX88" fmla="*/ 114112 w 577745"/>
              <a:gd name="connsiteY88" fmla="*/ 246270 h 547888"/>
              <a:gd name="connsiteX89" fmla="*/ 114112 w 577745"/>
              <a:gd name="connsiteY89" fmla="*/ 206714 h 547888"/>
              <a:gd name="connsiteX90" fmla="*/ 121720 w 577745"/>
              <a:gd name="connsiteY90" fmla="*/ 199560 h 547888"/>
              <a:gd name="connsiteX91" fmla="*/ 404436 w 577745"/>
              <a:gd name="connsiteY91" fmla="*/ 167854 h 547888"/>
              <a:gd name="connsiteX92" fmla="*/ 510882 w 577745"/>
              <a:gd name="connsiteY92" fmla="*/ 167854 h 547888"/>
              <a:gd name="connsiteX93" fmla="*/ 518063 w 577745"/>
              <a:gd name="connsiteY93" fmla="*/ 175101 h 547888"/>
              <a:gd name="connsiteX94" fmla="*/ 510882 w 577745"/>
              <a:gd name="connsiteY94" fmla="*/ 182348 h 547888"/>
              <a:gd name="connsiteX95" fmla="*/ 404436 w 577745"/>
              <a:gd name="connsiteY95" fmla="*/ 182348 h 547888"/>
              <a:gd name="connsiteX96" fmla="*/ 397255 w 577745"/>
              <a:gd name="connsiteY96" fmla="*/ 175101 h 547888"/>
              <a:gd name="connsiteX97" fmla="*/ 404436 w 577745"/>
              <a:gd name="connsiteY97" fmla="*/ 167854 h 547888"/>
              <a:gd name="connsiteX98" fmla="*/ 68327 w 577745"/>
              <a:gd name="connsiteY98" fmla="*/ 167854 h 547888"/>
              <a:gd name="connsiteX99" fmla="*/ 175145 w 577745"/>
              <a:gd name="connsiteY99" fmla="*/ 167854 h 547888"/>
              <a:gd name="connsiteX100" fmla="*/ 182351 w 577745"/>
              <a:gd name="connsiteY100" fmla="*/ 175101 h 547888"/>
              <a:gd name="connsiteX101" fmla="*/ 175145 w 577745"/>
              <a:gd name="connsiteY101" fmla="*/ 182348 h 547888"/>
              <a:gd name="connsiteX102" fmla="*/ 68327 w 577745"/>
              <a:gd name="connsiteY102" fmla="*/ 182348 h 547888"/>
              <a:gd name="connsiteX103" fmla="*/ 61545 w 577745"/>
              <a:gd name="connsiteY103" fmla="*/ 175101 h 547888"/>
              <a:gd name="connsiteX104" fmla="*/ 68327 w 577745"/>
              <a:gd name="connsiteY104" fmla="*/ 167854 h 547888"/>
              <a:gd name="connsiteX105" fmla="*/ 525744 w 577745"/>
              <a:gd name="connsiteY105" fmla="*/ 113768 h 547888"/>
              <a:gd name="connsiteX106" fmla="*/ 533003 w 577745"/>
              <a:gd name="connsiteY106" fmla="*/ 121026 h 547888"/>
              <a:gd name="connsiteX107" fmla="*/ 525744 w 577745"/>
              <a:gd name="connsiteY107" fmla="*/ 128285 h 547888"/>
              <a:gd name="connsiteX108" fmla="*/ 518486 w 577745"/>
              <a:gd name="connsiteY108" fmla="*/ 121026 h 547888"/>
              <a:gd name="connsiteX109" fmla="*/ 525744 w 577745"/>
              <a:gd name="connsiteY109" fmla="*/ 113768 h 547888"/>
              <a:gd name="connsiteX110" fmla="*/ 190032 w 577745"/>
              <a:gd name="connsiteY110" fmla="*/ 113768 h 547888"/>
              <a:gd name="connsiteX111" fmla="*/ 197291 w 577745"/>
              <a:gd name="connsiteY111" fmla="*/ 121026 h 547888"/>
              <a:gd name="connsiteX112" fmla="*/ 190032 w 577745"/>
              <a:gd name="connsiteY112" fmla="*/ 128285 h 547888"/>
              <a:gd name="connsiteX113" fmla="*/ 182774 w 577745"/>
              <a:gd name="connsiteY113" fmla="*/ 121026 h 547888"/>
              <a:gd name="connsiteX114" fmla="*/ 190032 w 577745"/>
              <a:gd name="connsiteY114" fmla="*/ 113768 h 547888"/>
              <a:gd name="connsiteX115" fmla="*/ 368383 w 577745"/>
              <a:gd name="connsiteY115" fmla="*/ 14307 h 547888"/>
              <a:gd name="connsiteX116" fmla="*/ 364579 w 577745"/>
              <a:gd name="connsiteY116" fmla="*/ 17674 h 547888"/>
              <a:gd name="connsiteX117" fmla="*/ 364579 w 577745"/>
              <a:gd name="connsiteY117" fmla="*/ 132975 h 547888"/>
              <a:gd name="connsiteX118" fmla="*/ 368383 w 577745"/>
              <a:gd name="connsiteY118" fmla="*/ 136342 h 547888"/>
              <a:gd name="connsiteX119" fmla="*/ 545071 w 577745"/>
              <a:gd name="connsiteY119" fmla="*/ 136342 h 547888"/>
              <a:gd name="connsiteX120" fmla="*/ 548453 w 577745"/>
              <a:gd name="connsiteY120" fmla="*/ 132975 h 547888"/>
              <a:gd name="connsiteX121" fmla="*/ 548453 w 577745"/>
              <a:gd name="connsiteY121" fmla="*/ 17674 h 547888"/>
              <a:gd name="connsiteX122" fmla="*/ 545071 w 577745"/>
              <a:gd name="connsiteY122" fmla="*/ 14307 h 547888"/>
              <a:gd name="connsiteX123" fmla="*/ 33060 w 577745"/>
              <a:gd name="connsiteY123" fmla="*/ 14307 h 547888"/>
              <a:gd name="connsiteX124" fmla="*/ 29263 w 577745"/>
              <a:gd name="connsiteY124" fmla="*/ 17674 h 547888"/>
              <a:gd name="connsiteX125" fmla="*/ 29263 w 577745"/>
              <a:gd name="connsiteY125" fmla="*/ 132975 h 547888"/>
              <a:gd name="connsiteX126" fmla="*/ 33060 w 577745"/>
              <a:gd name="connsiteY126" fmla="*/ 136342 h 547888"/>
              <a:gd name="connsiteX127" fmla="*/ 208975 w 577745"/>
              <a:gd name="connsiteY127" fmla="*/ 136342 h 547888"/>
              <a:gd name="connsiteX128" fmla="*/ 212350 w 577745"/>
              <a:gd name="connsiteY128" fmla="*/ 132975 h 547888"/>
              <a:gd name="connsiteX129" fmla="*/ 212350 w 577745"/>
              <a:gd name="connsiteY129" fmla="*/ 17674 h 547888"/>
              <a:gd name="connsiteX130" fmla="*/ 208975 w 577745"/>
              <a:gd name="connsiteY130" fmla="*/ 14307 h 547888"/>
              <a:gd name="connsiteX131" fmla="*/ 368383 w 577745"/>
              <a:gd name="connsiteY131" fmla="*/ 0 h 547888"/>
              <a:gd name="connsiteX132" fmla="*/ 545071 w 577745"/>
              <a:gd name="connsiteY132" fmla="*/ 0 h 547888"/>
              <a:gd name="connsiteX133" fmla="*/ 562824 w 577745"/>
              <a:gd name="connsiteY133" fmla="*/ 17674 h 547888"/>
              <a:gd name="connsiteX134" fmla="*/ 562824 w 577745"/>
              <a:gd name="connsiteY134" fmla="*/ 132975 h 547888"/>
              <a:gd name="connsiteX135" fmla="*/ 545071 w 577745"/>
              <a:gd name="connsiteY135" fmla="*/ 150649 h 547888"/>
              <a:gd name="connsiteX136" fmla="*/ 368383 w 577745"/>
              <a:gd name="connsiteY136" fmla="*/ 150649 h 547888"/>
              <a:gd name="connsiteX137" fmla="*/ 350630 w 577745"/>
              <a:gd name="connsiteY137" fmla="*/ 132975 h 547888"/>
              <a:gd name="connsiteX138" fmla="*/ 350630 w 577745"/>
              <a:gd name="connsiteY138" fmla="*/ 17674 h 547888"/>
              <a:gd name="connsiteX139" fmla="*/ 368383 w 577745"/>
              <a:gd name="connsiteY139" fmla="*/ 0 h 547888"/>
              <a:gd name="connsiteX140" fmla="*/ 33060 w 577745"/>
              <a:gd name="connsiteY140" fmla="*/ 0 h 547888"/>
              <a:gd name="connsiteX141" fmla="*/ 208975 w 577745"/>
              <a:gd name="connsiteY141" fmla="*/ 0 h 547888"/>
              <a:gd name="connsiteX142" fmla="*/ 227115 w 577745"/>
              <a:gd name="connsiteY142" fmla="*/ 17674 h 547888"/>
              <a:gd name="connsiteX143" fmla="*/ 227115 w 577745"/>
              <a:gd name="connsiteY143" fmla="*/ 132975 h 547888"/>
              <a:gd name="connsiteX144" fmla="*/ 208975 w 577745"/>
              <a:gd name="connsiteY144" fmla="*/ 150649 h 547888"/>
              <a:gd name="connsiteX145" fmla="*/ 33060 w 577745"/>
              <a:gd name="connsiteY145" fmla="*/ 150649 h 547888"/>
              <a:gd name="connsiteX146" fmla="*/ 14920 w 577745"/>
              <a:gd name="connsiteY146" fmla="*/ 132975 h 547888"/>
              <a:gd name="connsiteX147" fmla="*/ 14920 w 577745"/>
              <a:gd name="connsiteY147" fmla="*/ 17674 h 547888"/>
              <a:gd name="connsiteX148" fmla="*/ 33060 w 577745"/>
              <a:gd name="connsiteY148" fmla="*/ 0 h 54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77745" h="547888">
                <a:moveTo>
                  <a:pt x="236160" y="533407"/>
                </a:moveTo>
                <a:lnTo>
                  <a:pt x="343028" y="533407"/>
                </a:lnTo>
                <a:cubicBezTo>
                  <a:pt x="346829" y="533407"/>
                  <a:pt x="350209" y="536479"/>
                  <a:pt x="350209" y="540867"/>
                </a:cubicBezTo>
                <a:cubicBezTo>
                  <a:pt x="350209" y="544817"/>
                  <a:pt x="346829" y="547888"/>
                  <a:pt x="343028" y="547888"/>
                </a:cubicBezTo>
                <a:lnTo>
                  <a:pt x="236160" y="547888"/>
                </a:lnTo>
                <a:cubicBezTo>
                  <a:pt x="232358" y="547888"/>
                  <a:pt x="229401" y="544817"/>
                  <a:pt x="229401" y="540867"/>
                </a:cubicBezTo>
                <a:cubicBezTo>
                  <a:pt x="229401" y="536479"/>
                  <a:pt x="232358" y="533407"/>
                  <a:pt x="236160" y="533407"/>
                </a:cubicBezTo>
                <a:close/>
                <a:moveTo>
                  <a:pt x="357888" y="479319"/>
                </a:moveTo>
                <a:cubicBezTo>
                  <a:pt x="361921" y="479319"/>
                  <a:pt x="365147" y="482948"/>
                  <a:pt x="365147" y="486578"/>
                </a:cubicBezTo>
                <a:cubicBezTo>
                  <a:pt x="365147" y="490610"/>
                  <a:pt x="361921" y="493836"/>
                  <a:pt x="357888" y="493836"/>
                </a:cubicBezTo>
                <a:cubicBezTo>
                  <a:pt x="353856" y="493836"/>
                  <a:pt x="350630" y="490610"/>
                  <a:pt x="350630" y="486578"/>
                </a:cubicBezTo>
                <a:cubicBezTo>
                  <a:pt x="350630" y="482948"/>
                  <a:pt x="353856" y="479319"/>
                  <a:pt x="357888" y="479319"/>
                </a:cubicBezTo>
                <a:close/>
                <a:moveTo>
                  <a:pt x="200529" y="380279"/>
                </a:moveTo>
                <a:cubicBezTo>
                  <a:pt x="198839" y="380279"/>
                  <a:pt x="196725" y="381542"/>
                  <a:pt x="196725" y="383646"/>
                </a:cubicBezTo>
                <a:lnTo>
                  <a:pt x="196725" y="498526"/>
                </a:lnTo>
                <a:cubicBezTo>
                  <a:pt x="196725" y="500630"/>
                  <a:pt x="198839" y="502314"/>
                  <a:pt x="200529" y="502314"/>
                </a:cubicBezTo>
                <a:lnTo>
                  <a:pt x="377217" y="502314"/>
                </a:lnTo>
                <a:cubicBezTo>
                  <a:pt x="378908" y="502314"/>
                  <a:pt x="380599" y="500630"/>
                  <a:pt x="380599" y="498526"/>
                </a:cubicBezTo>
                <a:lnTo>
                  <a:pt x="380599" y="383646"/>
                </a:lnTo>
                <a:cubicBezTo>
                  <a:pt x="380599" y="381542"/>
                  <a:pt x="378908" y="380279"/>
                  <a:pt x="377217" y="380279"/>
                </a:cubicBezTo>
                <a:close/>
                <a:moveTo>
                  <a:pt x="200529" y="365551"/>
                </a:moveTo>
                <a:lnTo>
                  <a:pt x="377217" y="365551"/>
                </a:lnTo>
                <a:cubicBezTo>
                  <a:pt x="386939" y="365551"/>
                  <a:pt x="394970" y="373967"/>
                  <a:pt x="394970" y="383646"/>
                </a:cubicBezTo>
                <a:lnTo>
                  <a:pt x="394970" y="498526"/>
                </a:lnTo>
                <a:cubicBezTo>
                  <a:pt x="394970" y="508626"/>
                  <a:pt x="386939" y="516200"/>
                  <a:pt x="377217" y="516200"/>
                </a:cubicBezTo>
                <a:lnTo>
                  <a:pt x="200529" y="516200"/>
                </a:lnTo>
                <a:cubicBezTo>
                  <a:pt x="190807" y="516200"/>
                  <a:pt x="182776" y="508626"/>
                  <a:pt x="182776" y="498526"/>
                </a:cubicBezTo>
                <a:lnTo>
                  <a:pt x="182776" y="383646"/>
                </a:lnTo>
                <a:cubicBezTo>
                  <a:pt x="182776" y="373967"/>
                  <a:pt x="190807" y="365551"/>
                  <a:pt x="200529" y="365551"/>
                </a:cubicBezTo>
                <a:close/>
                <a:moveTo>
                  <a:pt x="456448" y="259315"/>
                </a:moveTo>
                <a:cubicBezTo>
                  <a:pt x="447573" y="259315"/>
                  <a:pt x="440811" y="266469"/>
                  <a:pt x="440811" y="275306"/>
                </a:cubicBezTo>
                <a:cubicBezTo>
                  <a:pt x="440811" y="283722"/>
                  <a:pt x="447573" y="290455"/>
                  <a:pt x="456448" y="290455"/>
                </a:cubicBezTo>
                <a:cubicBezTo>
                  <a:pt x="465324" y="290455"/>
                  <a:pt x="472086" y="283722"/>
                  <a:pt x="472086" y="275306"/>
                </a:cubicBezTo>
                <a:cubicBezTo>
                  <a:pt x="472086" y="266469"/>
                  <a:pt x="465324" y="259315"/>
                  <a:pt x="456448" y="259315"/>
                </a:cubicBezTo>
                <a:close/>
                <a:moveTo>
                  <a:pt x="289084" y="259315"/>
                </a:moveTo>
                <a:cubicBezTo>
                  <a:pt x="280209" y="259315"/>
                  <a:pt x="273024" y="266469"/>
                  <a:pt x="273024" y="275306"/>
                </a:cubicBezTo>
                <a:cubicBezTo>
                  <a:pt x="273024" y="283722"/>
                  <a:pt x="280209" y="290455"/>
                  <a:pt x="289084" y="290455"/>
                </a:cubicBezTo>
                <a:cubicBezTo>
                  <a:pt x="297537" y="290455"/>
                  <a:pt x="304722" y="283722"/>
                  <a:pt x="304722" y="275306"/>
                </a:cubicBezTo>
                <a:cubicBezTo>
                  <a:pt x="304722" y="266469"/>
                  <a:pt x="297537" y="259315"/>
                  <a:pt x="289084" y="259315"/>
                </a:cubicBezTo>
                <a:close/>
                <a:moveTo>
                  <a:pt x="121720" y="259315"/>
                </a:moveTo>
                <a:cubicBezTo>
                  <a:pt x="112844" y="259315"/>
                  <a:pt x="105659" y="266469"/>
                  <a:pt x="105659" y="275306"/>
                </a:cubicBezTo>
                <a:cubicBezTo>
                  <a:pt x="105659" y="283722"/>
                  <a:pt x="112844" y="290455"/>
                  <a:pt x="121720" y="290455"/>
                </a:cubicBezTo>
                <a:cubicBezTo>
                  <a:pt x="130172" y="290455"/>
                  <a:pt x="136935" y="283722"/>
                  <a:pt x="136935" y="275306"/>
                </a:cubicBezTo>
                <a:cubicBezTo>
                  <a:pt x="136935" y="266469"/>
                  <a:pt x="130172" y="259315"/>
                  <a:pt x="121720" y="259315"/>
                </a:cubicBezTo>
                <a:close/>
                <a:moveTo>
                  <a:pt x="121720" y="199560"/>
                </a:moveTo>
                <a:cubicBezTo>
                  <a:pt x="125523" y="199560"/>
                  <a:pt x="128482" y="202927"/>
                  <a:pt x="128482" y="206714"/>
                </a:cubicBezTo>
                <a:lnTo>
                  <a:pt x="128482" y="246270"/>
                </a:lnTo>
                <a:cubicBezTo>
                  <a:pt x="139470" y="248795"/>
                  <a:pt x="147923" y="257211"/>
                  <a:pt x="150459" y="267731"/>
                </a:cubicBezTo>
                <a:lnTo>
                  <a:pt x="259922" y="267731"/>
                </a:lnTo>
                <a:cubicBezTo>
                  <a:pt x="263303" y="254686"/>
                  <a:pt x="275137" y="245008"/>
                  <a:pt x="289084" y="245008"/>
                </a:cubicBezTo>
                <a:cubicBezTo>
                  <a:pt x="303031" y="245008"/>
                  <a:pt x="314865" y="254686"/>
                  <a:pt x="318246" y="267731"/>
                </a:cubicBezTo>
                <a:lnTo>
                  <a:pt x="427287" y="267731"/>
                </a:lnTo>
                <a:cubicBezTo>
                  <a:pt x="430245" y="257211"/>
                  <a:pt x="438698" y="248795"/>
                  <a:pt x="449264" y="246270"/>
                </a:cubicBezTo>
                <a:lnTo>
                  <a:pt x="449264" y="206714"/>
                </a:lnTo>
                <a:cubicBezTo>
                  <a:pt x="449264" y="202927"/>
                  <a:pt x="452645" y="199560"/>
                  <a:pt x="456448" y="199560"/>
                </a:cubicBezTo>
                <a:cubicBezTo>
                  <a:pt x="460252" y="199560"/>
                  <a:pt x="463211" y="202927"/>
                  <a:pt x="463211" y="206714"/>
                </a:cubicBezTo>
                <a:lnTo>
                  <a:pt x="463211" y="246270"/>
                </a:lnTo>
                <a:cubicBezTo>
                  <a:pt x="474199" y="248795"/>
                  <a:pt x="482652" y="257211"/>
                  <a:pt x="485610" y="267731"/>
                </a:cubicBezTo>
                <a:lnTo>
                  <a:pt x="563376" y="267731"/>
                </a:lnTo>
                <a:lnTo>
                  <a:pt x="563376" y="252161"/>
                </a:lnTo>
                <a:cubicBezTo>
                  <a:pt x="563376" y="248374"/>
                  <a:pt x="566757" y="245008"/>
                  <a:pt x="570561" y="245008"/>
                </a:cubicBezTo>
                <a:cubicBezTo>
                  <a:pt x="574364" y="245008"/>
                  <a:pt x="577745" y="248374"/>
                  <a:pt x="577745" y="252161"/>
                </a:cubicBezTo>
                <a:lnTo>
                  <a:pt x="577745" y="297609"/>
                </a:lnTo>
                <a:cubicBezTo>
                  <a:pt x="577745" y="301817"/>
                  <a:pt x="574364" y="305184"/>
                  <a:pt x="570561" y="305184"/>
                </a:cubicBezTo>
                <a:cubicBezTo>
                  <a:pt x="566757" y="305184"/>
                  <a:pt x="563376" y="301817"/>
                  <a:pt x="563376" y="297609"/>
                </a:cubicBezTo>
                <a:lnTo>
                  <a:pt x="563376" y="282039"/>
                </a:lnTo>
                <a:lnTo>
                  <a:pt x="485610" y="282039"/>
                </a:lnTo>
                <a:cubicBezTo>
                  <a:pt x="482229" y="295084"/>
                  <a:pt x="470818" y="305184"/>
                  <a:pt x="456448" y="305184"/>
                </a:cubicBezTo>
                <a:cubicBezTo>
                  <a:pt x="442501" y="305184"/>
                  <a:pt x="430668" y="295084"/>
                  <a:pt x="427287" y="282039"/>
                </a:cubicBezTo>
                <a:lnTo>
                  <a:pt x="318246" y="282039"/>
                </a:lnTo>
                <a:cubicBezTo>
                  <a:pt x="315288" y="292980"/>
                  <a:pt x="306835" y="301396"/>
                  <a:pt x="295846" y="303921"/>
                </a:cubicBezTo>
                <a:lnTo>
                  <a:pt x="295846" y="343057"/>
                </a:lnTo>
                <a:cubicBezTo>
                  <a:pt x="295846" y="347265"/>
                  <a:pt x="292888" y="350210"/>
                  <a:pt x="289084" y="350210"/>
                </a:cubicBezTo>
                <a:cubicBezTo>
                  <a:pt x="284858" y="350210"/>
                  <a:pt x="281899" y="347265"/>
                  <a:pt x="281899" y="343057"/>
                </a:cubicBezTo>
                <a:lnTo>
                  <a:pt x="281899" y="303921"/>
                </a:lnTo>
                <a:cubicBezTo>
                  <a:pt x="270911" y="301396"/>
                  <a:pt x="262458" y="292980"/>
                  <a:pt x="259922" y="282039"/>
                </a:cubicBezTo>
                <a:lnTo>
                  <a:pt x="150459" y="282039"/>
                </a:lnTo>
                <a:cubicBezTo>
                  <a:pt x="147501" y="295084"/>
                  <a:pt x="135667" y="305184"/>
                  <a:pt x="121720" y="305184"/>
                </a:cubicBezTo>
                <a:cubicBezTo>
                  <a:pt x="107773" y="305184"/>
                  <a:pt x="95939" y="295084"/>
                  <a:pt x="92558" y="282039"/>
                </a:cubicBezTo>
                <a:lnTo>
                  <a:pt x="14370" y="282039"/>
                </a:lnTo>
                <a:lnTo>
                  <a:pt x="14370" y="297609"/>
                </a:lnTo>
                <a:cubicBezTo>
                  <a:pt x="14370" y="301817"/>
                  <a:pt x="10989" y="305184"/>
                  <a:pt x="7185" y="305184"/>
                </a:cubicBezTo>
                <a:cubicBezTo>
                  <a:pt x="3381" y="305184"/>
                  <a:pt x="0" y="301817"/>
                  <a:pt x="0" y="297609"/>
                </a:cubicBezTo>
                <a:lnTo>
                  <a:pt x="0" y="252161"/>
                </a:lnTo>
                <a:cubicBezTo>
                  <a:pt x="0" y="248374"/>
                  <a:pt x="3381" y="245008"/>
                  <a:pt x="7185" y="245008"/>
                </a:cubicBezTo>
                <a:cubicBezTo>
                  <a:pt x="10989" y="245008"/>
                  <a:pt x="14370" y="248374"/>
                  <a:pt x="14370" y="252161"/>
                </a:cubicBezTo>
                <a:lnTo>
                  <a:pt x="14370" y="267731"/>
                </a:lnTo>
                <a:lnTo>
                  <a:pt x="92558" y="267731"/>
                </a:lnTo>
                <a:cubicBezTo>
                  <a:pt x="95093" y="257211"/>
                  <a:pt x="103546" y="248795"/>
                  <a:pt x="114112" y="246270"/>
                </a:cubicBezTo>
                <a:lnTo>
                  <a:pt x="114112" y="206714"/>
                </a:lnTo>
                <a:cubicBezTo>
                  <a:pt x="114112" y="202927"/>
                  <a:pt x="117493" y="199560"/>
                  <a:pt x="121720" y="199560"/>
                </a:cubicBezTo>
                <a:close/>
                <a:moveTo>
                  <a:pt x="404436" y="167854"/>
                </a:moveTo>
                <a:lnTo>
                  <a:pt x="510882" y="167854"/>
                </a:lnTo>
                <a:cubicBezTo>
                  <a:pt x="515106" y="167854"/>
                  <a:pt x="518063" y="170838"/>
                  <a:pt x="518063" y="175101"/>
                </a:cubicBezTo>
                <a:cubicBezTo>
                  <a:pt x="518063" y="179364"/>
                  <a:pt x="515106" y="182348"/>
                  <a:pt x="510882" y="182348"/>
                </a:cubicBezTo>
                <a:lnTo>
                  <a:pt x="404436" y="182348"/>
                </a:lnTo>
                <a:cubicBezTo>
                  <a:pt x="400212" y="182348"/>
                  <a:pt x="397255" y="179364"/>
                  <a:pt x="397255" y="175101"/>
                </a:cubicBezTo>
                <a:cubicBezTo>
                  <a:pt x="397255" y="170838"/>
                  <a:pt x="400212" y="167854"/>
                  <a:pt x="404436" y="167854"/>
                </a:cubicBezTo>
                <a:close/>
                <a:moveTo>
                  <a:pt x="68327" y="167854"/>
                </a:moveTo>
                <a:lnTo>
                  <a:pt x="175145" y="167854"/>
                </a:lnTo>
                <a:cubicBezTo>
                  <a:pt x="178960" y="167854"/>
                  <a:pt x="182351" y="170838"/>
                  <a:pt x="182351" y="175101"/>
                </a:cubicBezTo>
                <a:cubicBezTo>
                  <a:pt x="182351" y="179364"/>
                  <a:pt x="178960" y="182348"/>
                  <a:pt x="175145" y="182348"/>
                </a:cubicBezTo>
                <a:lnTo>
                  <a:pt x="68327" y="182348"/>
                </a:lnTo>
                <a:cubicBezTo>
                  <a:pt x="64512" y="182348"/>
                  <a:pt x="61545" y="179364"/>
                  <a:pt x="61545" y="175101"/>
                </a:cubicBezTo>
                <a:cubicBezTo>
                  <a:pt x="61545" y="170838"/>
                  <a:pt x="64512" y="167854"/>
                  <a:pt x="68327" y="167854"/>
                </a:cubicBezTo>
                <a:close/>
                <a:moveTo>
                  <a:pt x="525744" y="113768"/>
                </a:moveTo>
                <a:cubicBezTo>
                  <a:pt x="529777" y="113768"/>
                  <a:pt x="533003" y="117397"/>
                  <a:pt x="533003" y="121026"/>
                </a:cubicBezTo>
                <a:cubicBezTo>
                  <a:pt x="533003" y="125059"/>
                  <a:pt x="529777" y="128285"/>
                  <a:pt x="525744" y="128285"/>
                </a:cubicBezTo>
                <a:cubicBezTo>
                  <a:pt x="521712" y="128285"/>
                  <a:pt x="518486" y="125059"/>
                  <a:pt x="518486" y="121026"/>
                </a:cubicBezTo>
                <a:cubicBezTo>
                  <a:pt x="518486" y="117397"/>
                  <a:pt x="521712" y="113768"/>
                  <a:pt x="525744" y="113768"/>
                </a:cubicBezTo>
                <a:close/>
                <a:moveTo>
                  <a:pt x="190032" y="113768"/>
                </a:moveTo>
                <a:cubicBezTo>
                  <a:pt x="194065" y="113768"/>
                  <a:pt x="197291" y="117397"/>
                  <a:pt x="197291" y="121026"/>
                </a:cubicBezTo>
                <a:cubicBezTo>
                  <a:pt x="197291" y="125059"/>
                  <a:pt x="194065" y="128285"/>
                  <a:pt x="190032" y="128285"/>
                </a:cubicBezTo>
                <a:cubicBezTo>
                  <a:pt x="186000" y="128285"/>
                  <a:pt x="182774" y="125059"/>
                  <a:pt x="182774" y="121026"/>
                </a:cubicBezTo>
                <a:cubicBezTo>
                  <a:pt x="182774" y="117397"/>
                  <a:pt x="186000" y="113768"/>
                  <a:pt x="190032" y="113768"/>
                </a:cubicBezTo>
                <a:close/>
                <a:moveTo>
                  <a:pt x="368383" y="14307"/>
                </a:moveTo>
                <a:cubicBezTo>
                  <a:pt x="366693" y="14307"/>
                  <a:pt x="364579" y="15570"/>
                  <a:pt x="364579" y="17674"/>
                </a:cubicBezTo>
                <a:lnTo>
                  <a:pt x="364579" y="132975"/>
                </a:lnTo>
                <a:cubicBezTo>
                  <a:pt x="364579" y="135079"/>
                  <a:pt x="366693" y="136342"/>
                  <a:pt x="368383" y="136342"/>
                </a:cubicBezTo>
                <a:lnTo>
                  <a:pt x="545071" y="136342"/>
                </a:lnTo>
                <a:cubicBezTo>
                  <a:pt x="546762" y="136342"/>
                  <a:pt x="548453" y="135079"/>
                  <a:pt x="548453" y="132975"/>
                </a:cubicBezTo>
                <a:lnTo>
                  <a:pt x="548453" y="17674"/>
                </a:lnTo>
                <a:cubicBezTo>
                  <a:pt x="548453" y="15570"/>
                  <a:pt x="546762" y="14307"/>
                  <a:pt x="545071" y="14307"/>
                </a:cubicBezTo>
                <a:close/>
                <a:moveTo>
                  <a:pt x="33060" y="14307"/>
                </a:moveTo>
                <a:cubicBezTo>
                  <a:pt x="30951" y="14307"/>
                  <a:pt x="29263" y="15570"/>
                  <a:pt x="29263" y="17674"/>
                </a:cubicBezTo>
                <a:lnTo>
                  <a:pt x="29263" y="132975"/>
                </a:lnTo>
                <a:cubicBezTo>
                  <a:pt x="29263" y="135079"/>
                  <a:pt x="30951" y="136342"/>
                  <a:pt x="33060" y="136342"/>
                </a:cubicBezTo>
                <a:lnTo>
                  <a:pt x="208975" y="136342"/>
                </a:lnTo>
                <a:cubicBezTo>
                  <a:pt x="211085" y="136342"/>
                  <a:pt x="212350" y="135079"/>
                  <a:pt x="212350" y="132975"/>
                </a:cubicBezTo>
                <a:lnTo>
                  <a:pt x="212350" y="17674"/>
                </a:lnTo>
                <a:cubicBezTo>
                  <a:pt x="212350" y="15570"/>
                  <a:pt x="211085" y="14307"/>
                  <a:pt x="208975" y="14307"/>
                </a:cubicBezTo>
                <a:close/>
                <a:moveTo>
                  <a:pt x="368383" y="0"/>
                </a:moveTo>
                <a:lnTo>
                  <a:pt x="545071" y="0"/>
                </a:lnTo>
                <a:cubicBezTo>
                  <a:pt x="555216" y="0"/>
                  <a:pt x="562824" y="7995"/>
                  <a:pt x="562824" y="17674"/>
                </a:cubicBezTo>
                <a:lnTo>
                  <a:pt x="562824" y="132975"/>
                </a:lnTo>
                <a:cubicBezTo>
                  <a:pt x="562824" y="143075"/>
                  <a:pt x="555216" y="150649"/>
                  <a:pt x="545071" y="150649"/>
                </a:cubicBezTo>
                <a:lnTo>
                  <a:pt x="368383" y="150649"/>
                </a:lnTo>
                <a:cubicBezTo>
                  <a:pt x="358661" y="150649"/>
                  <a:pt x="350630" y="143075"/>
                  <a:pt x="350630" y="132975"/>
                </a:cubicBezTo>
                <a:lnTo>
                  <a:pt x="350630" y="17674"/>
                </a:lnTo>
                <a:cubicBezTo>
                  <a:pt x="350630" y="7995"/>
                  <a:pt x="358661" y="0"/>
                  <a:pt x="368383" y="0"/>
                </a:cubicBezTo>
                <a:close/>
                <a:moveTo>
                  <a:pt x="33060" y="0"/>
                </a:moveTo>
                <a:lnTo>
                  <a:pt x="208975" y="0"/>
                </a:lnTo>
                <a:cubicBezTo>
                  <a:pt x="219100" y="0"/>
                  <a:pt x="227115" y="7995"/>
                  <a:pt x="227115" y="17674"/>
                </a:cubicBezTo>
                <a:lnTo>
                  <a:pt x="227115" y="132975"/>
                </a:lnTo>
                <a:cubicBezTo>
                  <a:pt x="227115" y="143075"/>
                  <a:pt x="219100" y="150649"/>
                  <a:pt x="208975" y="150649"/>
                </a:cubicBezTo>
                <a:lnTo>
                  <a:pt x="33060" y="150649"/>
                </a:lnTo>
                <a:cubicBezTo>
                  <a:pt x="23357" y="150649"/>
                  <a:pt x="14920" y="143075"/>
                  <a:pt x="14920" y="132975"/>
                </a:cubicBezTo>
                <a:lnTo>
                  <a:pt x="14920" y="17674"/>
                </a:lnTo>
                <a:cubicBezTo>
                  <a:pt x="14920" y="7995"/>
                  <a:pt x="23357" y="0"/>
                  <a:pt x="33060" y="0"/>
                </a:cubicBezTo>
                <a:close/>
              </a:path>
            </a:pathLst>
          </a:custGeom>
          <a:solidFill>
            <a:srgbClr val="FFFFFF"/>
          </a:solidFill>
          <a:ln>
            <a:noFill/>
          </a:ln>
          <a:effectLst/>
        </p:spPr>
        <p:txBody>
          <a:bodyPr wrap="square" anchor="ctr">
            <a:noAutofit/>
          </a:bodyPr>
          <a:lstStyle/>
          <a:p>
            <a:endParaRPr lang="en-US" sz="2160"/>
          </a:p>
        </p:txBody>
      </p:sp>
      <p:sp>
        <p:nvSpPr>
          <p:cNvPr id="27" name="Freeform 26">
            <a:extLst>
              <a:ext uri="{FF2B5EF4-FFF2-40B4-BE49-F238E27FC236}">
                <a16:creationId xmlns:a16="http://schemas.microsoft.com/office/drawing/2014/main" id="{AC378890-AEF5-63D6-B88E-DF178BFBC0AB}"/>
              </a:ext>
            </a:extLst>
          </p:cNvPr>
          <p:cNvSpPr>
            <a:spLocks noChangeArrowheads="1"/>
          </p:cNvSpPr>
          <p:nvPr/>
        </p:nvSpPr>
        <p:spPr bwMode="auto">
          <a:xfrm>
            <a:off x="4826593" y="5634339"/>
            <a:ext cx="339911" cy="481343"/>
          </a:xfrm>
          <a:custGeom>
            <a:avLst/>
            <a:gdLst>
              <a:gd name="connsiteX0" fmla="*/ 345969 w 400564"/>
              <a:gd name="connsiteY0" fmla="*/ 468129 h 547904"/>
              <a:gd name="connsiteX1" fmla="*/ 359519 w 400564"/>
              <a:gd name="connsiteY1" fmla="*/ 481680 h 547904"/>
              <a:gd name="connsiteX2" fmla="*/ 345969 w 400564"/>
              <a:gd name="connsiteY2" fmla="*/ 495668 h 547904"/>
              <a:gd name="connsiteX3" fmla="*/ 331981 w 400564"/>
              <a:gd name="connsiteY3" fmla="*/ 481680 h 547904"/>
              <a:gd name="connsiteX4" fmla="*/ 345969 w 400564"/>
              <a:gd name="connsiteY4" fmla="*/ 468129 h 547904"/>
              <a:gd name="connsiteX5" fmla="*/ 14381 w 400564"/>
              <a:gd name="connsiteY5" fmla="*/ 427323 h 547904"/>
              <a:gd name="connsiteX6" fmla="*/ 14381 w 400564"/>
              <a:gd name="connsiteY6" fmla="*/ 441708 h 547904"/>
              <a:gd name="connsiteX7" fmla="*/ 124780 w 400564"/>
              <a:gd name="connsiteY7" fmla="*/ 483594 h 547904"/>
              <a:gd name="connsiteX8" fmla="*/ 200493 w 400564"/>
              <a:gd name="connsiteY8" fmla="*/ 487825 h 547904"/>
              <a:gd name="connsiteX9" fmla="*/ 207684 w 400564"/>
              <a:gd name="connsiteY9" fmla="*/ 495018 h 547904"/>
              <a:gd name="connsiteX10" fmla="*/ 200493 w 400564"/>
              <a:gd name="connsiteY10" fmla="*/ 502633 h 547904"/>
              <a:gd name="connsiteX11" fmla="*/ 123088 w 400564"/>
              <a:gd name="connsiteY11" fmla="*/ 497979 h 547904"/>
              <a:gd name="connsiteX12" fmla="*/ 14381 w 400564"/>
              <a:gd name="connsiteY12" fmla="*/ 465824 h 547904"/>
              <a:gd name="connsiteX13" fmla="*/ 14381 w 400564"/>
              <a:gd name="connsiteY13" fmla="*/ 487402 h 547904"/>
              <a:gd name="connsiteX14" fmla="*/ 200493 w 400564"/>
              <a:gd name="connsiteY14" fmla="*/ 533942 h 547904"/>
              <a:gd name="connsiteX15" fmla="*/ 386606 w 400564"/>
              <a:gd name="connsiteY15" fmla="*/ 487402 h 547904"/>
              <a:gd name="connsiteX16" fmla="*/ 386606 w 400564"/>
              <a:gd name="connsiteY16" fmla="*/ 427323 h 547904"/>
              <a:gd name="connsiteX17" fmla="*/ 200493 w 400564"/>
              <a:gd name="connsiteY17" fmla="*/ 464132 h 547904"/>
              <a:gd name="connsiteX18" fmla="*/ 14381 w 400564"/>
              <a:gd name="connsiteY18" fmla="*/ 427323 h 547904"/>
              <a:gd name="connsiteX19" fmla="*/ 14381 w 400564"/>
              <a:gd name="connsiteY19" fmla="*/ 404899 h 547904"/>
              <a:gd name="connsiteX20" fmla="*/ 200493 w 400564"/>
              <a:gd name="connsiteY20" fmla="*/ 449747 h 547904"/>
              <a:gd name="connsiteX21" fmla="*/ 386606 w 400564"/>
              <a:gd name="connsiteY21" fmla="*/ 404899 h 547904"/>
              <a:gd name="connsiteX22" fmla="*/ 200493 w 400564"/>
              <a:gd name="connsiteY22" fmla="*/ 441285 h 547904"/>
              <a:gd name="connsiteX23" fmla="*/ 14381 w 400564"/>
              <a:gd name="connsiteY23" fmla="*/ 404899 h 547904"/>
              <a:gd name="connsiteX24" fmla="*/ 345969 w 400564"/>
              <a:gd name="connsiteY24" fmla="*/ 361821 h 547904"/>
              <a:gd name="connsiteX25" fmla="*/ 359519 w 400564"/>
              <a:gd name="connsiteY25" fmla="*/ 375163 h 547904"/>
              <a:gd name="connsiteX26" fmla="*/ 345969 w 400564"/>
              <a:gd name="connsiteY26" fmla="*/ 389366 h 547904"/>
              <a:gd name="connsiteX27" fmla="*/ 331981 w 400564"/>
              <a:gd name="connsiteY27" fmla="*/ 375163 h 547904"/>
              <a:gd name="connsiteX28" fmla="*/ 345969 w 400564"/>
              <a:gd name="connsiteY28" fmla="*/ 361821 h 547904"/>
              <a:gd name="connsiteX29" fmla="*/ 14381 w 400564"/>
              <a:gd name="connsiteY29" fmla="*/ 320704 h 547904"/>
              <a:gd name="connsiteX30" fmla="*/ 14381 w 400564"/>
              <a:gd name="connsiteY30" fmla="*/ 335089 h 547904"/>
              <a:gd name="connsiteX31" fmla="*/ 124780 w 400564"/>
              <a:gd name="connsiteY31" fmla="*/ 376975 h 547904"/>
              <a:gd name="connsiteX32" fmla="*/ 131124 w 400564"/>
              <a:gd name="connsiteY32" fmla="*/ 385014 h 547904"/>
              <a:gd name="connsiteX33" fmla="*/ 123934 w 400564"/>
              <a:gd name="connsiteY33" fmla="*/ 391360 h 547904"/>
              <a:gd name="connsiteX34" fmla="*/ 123088 w 400564"/>
              <a:gd name="connsiteY34" fmla="*/ 391360 h 547904"/>
              <a:gd name="connsiteX35" fmla="*/ 14381 w 400564"/>
              <a:gd name="connsiteY35" fmla="*/ 359205 h 547904"/>
              <a:gd name="connsiteX36" fmla="*/ 14381 w 400564"/>
              <a:gd name="connsiteY36" fmla="*/ 381206 h 547904"/>
              <a:gd name="connsiteX37" fmla="*/ 200493 w 400564"/>
              <a:gd name="connsiteY37" fmla="*/ 427323 h 547904"/>
              <a:gd name="connsiteX38" fmla="*/ 386606 w 400564"/>
              <a:gd name="connsiteY38" fmla="*/ 381206 h 547904"/>
              <a:gd name="connsiteX39" fmla="*/ 386606 w 400564"/>
              <a:gd name="connsiteY39" fmla="*/ 320704 h 547904"/>
              <a:gd name="connsiteX40" fmla="*/ 200493 w 400564"/>
              <a:gd name="connsiteY40" fmla="*/ 357513 h 547904"/>
              <a:gd name="connsiteX41" fmla="*/ 14381 w 400564"/>
              <a:gd name="connsiteY41" fmla="*/ 320704 h 547904"/>
              <a:gd name="connsiteX42" fmla="*/ 14381 w 400564"/>
              <a:gd name="connsiteY42" fmla="*/ 298280 h 547904"/>
              <a:gd name="connsiteX43" fmla="*/ 200493 w 400564"/>
              <a:gd name="connsiteY43" fmla="*/ 343551 h 547904"/>
              <a:gd name="connsiteX44" fmla="*/ 386606 w 400564"/>
              <a:gd name="connsiteY44" fmla="*/ 298280 h 547904"/>
              <a:gd name="connsiteX45" fmla="*/ 200493 w 400564"/>
              <a:gd name="connsiteY45" fmla="*/ 334666 h 547904"/>
              <a:gd name="connsiteX46" fmla="*/ 14381 w 400564"/>
              <a:gd name="connsiteY46" fmla="*/ 298280 h 547904"/>
              <a:gd name="connsiteX47" fmla="*/ 345969 w 400564"/>
              <a:gd name="connsiteY47" fmla="*/ 257378 h 547904"/>
              <a:gd name="connsiteX48" fmla="*/ 359519 w 400564"/>
              <a:gd name="connsiteY48" fmla="*/ 270928 h 547904"/>
              <a:gd name="connsiteX49" fmla="*/ 345969 w 400564"/>
              <a:gd name="connsiteY49" fmla="*/ 284916 h 547904"/>
              <a:gd name="connsiteX50" fmla="*/ 331981 w 400564"/>
              <a:gd name="connsiteY50" fmla="*/ 270928 h 547904"/>
              <a:gd name="connsiteX51" fmla="*/ 345969 w 400564"/>
              <a:gd name="connsiteY51" fmla="*/ 257378 h 547904"/>
              <a:gd name="connsiteX52" fmla="*/ 14381 w 400564"/>
              <a:gd name="connsiteY52" fmla="*/ 214085 h 547904"/>
              <a:gd name="connsiteX53" fmla="*/ 14381 w 400564"/>
              <a:gd name="connsiteY53" fmla="*/ 224662 h 547904"/>
              <a:gd name="connsiteX54" fmla="*/ 124780 w 400564"/>
              <a:gd name="connsiteY54" fmla="*/ 266548 h 547904"/>
              <a:gd name="connsiteX55" fmla="*/ 200493 w 400564"/>
              <a:gd name="connsiteY55" fmla="*/ 270779 h 547904"/>
              <a:gd name="connsiteX56" fmla="*/ 207684 w 400564"/>
              <a:gd name="connsiteY56" fmla="*/ 277971 h 547904"/>
              <a:gd name="connsiteX57" fmla="*/ 200493 w 400564"/>
              <a:gd name="connsiteY57" fmla="*/ 285164 h 547904"/>
              <a:gd name="connsiteX58" fmla="*/ 123088 w 400564"/>
              <a:gd name="connsiteY58" fmla="*/ 280933 h 547904"/>
              <a:gd name="connsiteX59" fmla="*/ 14381 w 400564"/>
              <a:gd name="connsiteY59" fmla="*/ 248778 h 547904"/>
              <a:gd name="connsiteX60" fmla="*/ 14381 w 400564"/>
              <a:gd name="connsiteY60" fmla="*/ 274164 h 547904"/>
              <a:gd name="connsiteX61" fmla="*/ 200493 w 400564"/>
              <a:gd name="connsiteY61" fmla="*/ 320281 h 547904"/>
              <a:gd name="connsiteX62" fmla="*/ 386606 w 400564"/>
              <a:gd name="connsiteY62" fmla="*/ 274164 h 547904"/>
              <a:gd name="connsiteX63" fmla="*/ 386606 w 400564"/>
              <a:gd name="connsiteY63" fmla="*/ 214085 h 547904"/>
              <a:gd name="connsiteX64" fmla="*/ 200493 w 400564"/>
              <a:gd name="connsiteY64" fmla="*/ 250894 h 547904"/>
              <a:gd name="connsiteX65" fmla="*/ 14381 w 400564"/>
              <a:gd name="connsiteY65" fmla="*/ 214085 h 547904"/>
              <a:gd name="connsiteX66" fmla="*/ 14381 w 400564"/>
              <a:gd name="connsiteY66" fmla="*/ 191238 h 547904"/>
              <a:gd name="connsiteX67" fmla="*/ 200493 w 400564"/>
              <a:gd name="connsiteY67" fmla="*/ 236508 h 547904"/>
              <a:gd name="connsiteX68" fmla="*/ 386606 w 400564"/>
              <a:gd name="connsiteY68" fmla="*/ 191238 h 547904"/>
              <a:gd name="connsiteX69" fmla="*/ 200493 w 400564"/>
              <a:gd name="connsiteY69" fmla="*/ 228047 h 547904"/>
              <a:gd name="connsiteX70" fmla="*/ 14381 w 400564"/>
              <a:gd name="connsiteY70" fmla="*/ 191238 h 547904"/>
              <a:gd name="connsiteX71" fmla="*/ 345969 w 400564"/>
              <a:gd name="connsiteY71" fmla="*/ 134283 h 547904"/>
              <a:gd name="connsiteX72" fmla="*/ 359519 w 400564"/>
              <a:gd name="connsiteY72" fmla="*/ 148271 h 547904"/>
              <a:gd name="connsiteX73" fmla="*/ 345969 w 400564"/>
              <a:gd name="connsiteY73" fmla="*/ 161821 h 547904"/>
              <a:gd name="connsiteX74" fmla="*/ 331981 w 400564"/>
              <a:gd name="connsiteY74" fmla="*/ 148271 h 547904"/>
              <a:gd name="connsiteX75" fmla="*/ 345969 w 400564"/>
              <a:gd name="connsiteY75" fmla="*/ 134283 h 547904"/>
              <a:gd name="connsiteX76" fmla="*/ 14381 w 400564"/>
              <a:gd name="connsiteY76" fmla="*/ 84195 h 547904"/>
              <a:gd name="connsiteX77" fmla="*/ 14381 w 400564"/>
              <a:gd name="connsiteY77" fmla="*/ 101119 h 547904"/>
              <a:gd name="connsiteX78" fmla="*/ 124780 w 400564"/>
              <a:gd name="connsiteY78" fmla="*/ 143005 h 547904"/>
              <a:gd name="connsiteX79" fmla="*/ 131124 w 400564"/>
              <a:gd name="connsiteY79" fmla="*/ 150621 h 547904"/>
              <a:gd name="connsiteX80" fmla="*/ 123934 w 400564"/>
              <a:gd name="connsiteY80" fmla="*/ 156967 h 547904"/>
              <a:gd name="connsiteX81" fmla="*/ 123088 w 400564"/>
              <a:gd name="connsiteY81" fmla="*/ 156967 h 547904"/>
              <a:gd name="connsiteX82" fmla="*/ 14381 w 400564"/>
              <a:gd name="connsiteY82" fmla="*/ 124812 h 547904"/>
              <a:gd name="connsiteX83" fmla="*/ 14381 w 400564"/>
              <a:gd name="connsiteY83" fmla="*/ 167544 h 547904"/>
              <a:gd name="connsiteX84" fmla="*/ 200493 w 400564"/>
              <a:gd name="connsiteY84" fmla="*/ 213661 h 547904"/>
              <a:gd name="connsiteX85" fmla="*/ 386606 w 400564"/>
              <a:gd name="connsiteY85" fmla="*/ 167544 h 547904"/>
              <a:gd name="connsiteX86" fmla="*/ 386606 w 400564"/>
              <a:gd name="connsiteY86" fmla="*/ 84195 h 547904"/>
              <a:gd name="connsiteX87" fmla="*/ 200493 w 400564"/>
              <a:gd name="connsiteY87" fmla="*/ 121427 h 547904"/>
              <a:gd name="connsiteX88" fmla="*/ 14381 w 400564"/>
              <a:gd name="connsiteY88" fmla="*/ 84195 h 547904"/>
              <a:gd name="connsiteX89" fmla="*/ 202109 w 400564"/>
              <a:gd name="connsiteY89" fmla="*/ 26111 h 547904"/>
              <a:gd name="connsiteX90" fmla="*/ 253057 w 400564"/>
              <a:gd name="connsiteY90" fmla="*/ 29898 h 547904"/>
              <a:gd name="connsiteX91" fmla="*/ 269615 w 400564"/>
              <a:gd name="connsiteY91" fmla="*/ 33264 h 547904"/>
              <a:gd name="connsiteX92" fmla="*/ 274710 w 400564"/>
              <a:gd name="connsiteY92" fmla="*/ 41680 h 547904"/>
              <a:gd name="connsiteX93" fmla="*/ 266219 w 400564"/>
              <a:gd name="connsiteY93" fmla="*/ 47150 h 547904"/>
              <a:gd name="connsiteX94" fmla="*/ 250510 w 400564"/>
              <a:gd name="connsiteY94" fmla="*/ 43783 h 547904"/>
              <a:gd name="connsiteX95" fmla="*/ 202109 w 400564"/>
              <a:gd name="connsiteY95" fmla="*/ 40417 h 547904"/>
              <a:gd name="connsiteX96" fmla="*/ 109554 w 400564"/>
              <a:gd name="connsiteY96" fmla="*/ 60614 h 547904"/>
              <a:gd name="connsiteX97" fmla="*/ 202109 w 400564"/>
              <a:gd name="connsiteY97" fmla="*/ 80391 h 547904"/>
              <a:gd name="connsiteX98" fmla="*/ 290843 w 400564"/>
              <a:gd name="connsiteY98" fmla="*/ 64401 h 547904"/>
              <a:gd name="connsiteX99" fmla="*/ 301033 w 400564"/>
              <a:gd name="connsiteY99" fmla="*/ 65664 h 547904"/>
              <a:gd name="connsiteX100" fmla="*/ 299335 w 400564"/>
              <a:gd name="connsiteY100" fmla="*/ 75762 h 547904"/>
              <a:gd name="connsiteX101" fmla="*/ 202109 w 400564"/>
              <a:gd name="connsiteY101" fmla="*/ 94697 h 547904"/>
              <a:gd name="connsiteX102" fmla="*/ 95119 w 400564"/>
              <a:gd name="connsiteY102" fmla="*/ 60614 h 547904"/>
              <a:gd name="connsiteX103" fmla="*/ 202109 w 400564"/>
              <a:gd name="connsiteY103" fmla="*/ 26111 h 547904"/>
              <a:gd name="connsiteX104" fmla="*/ 200493 w 400564"/>
              <a:gd name="connsiteY104" fmla="*/ 14808 h 547904"/>
              <a:gd name="connsiteX105" fmla="*/ 14381 w 400564"/>
              <a:gd name="connsiteY105" fmla="*/ 60925 h 547904"/>
              <a:gd name="connsiteX106" fmla="*/ 200493 w 400564"/>
              <a:gd name="connsiteY106" fmla="*/ 107042 h 547904"/>
              <a:gd name="connsiteX107" fmla="*/ 386606 w 400564"/>
              <a:gd name="connsiteY107" fmla="*/ 60925 h 547904"/>
              <a:gd name="connsiteX108" fmla="*/ 200493 w 400564"/>
              <a:gd name="connsiteY108" fmla="*/ 14808 h 547904"/>
              <a:gd name="connsiteX109" fmla="*/ 200493 w 400564"/>
              <a:gd name="connsiteY109" fmla="*/ 0 h 547904"/>
              <a:gd name="connsiteX110" fmla="*/ 400564 w 400564"/>
              <a:gd name="connsiteY110" fmla="*/ 60925 h 547904"/>
              <a:gd name="connsiteX111" fmla="*/ 400564 w 400564"/>
              <a:gd name="connsiteY111" fmla="*/ 487402 h 547904"/>
              <a:gd name="connsiteX112" fmla="*/ 200493 w 400564"/>
              <a:gd name="connsiteY112" fmla="*/ 547904 h 547904"/>
              <a:gd name="connsiteX113" fmla="*/ 0 w 400564"/>
              <a:gd name="connsiteY113" fmla="*/ 487402 h 547904"/>
              <a:gd name="connsiteX114" fmla="*/ 0 w 400564"/>
              <a:gd name="connsiteY114" fmla="*/ 60925 h 547904"/>
              <a:gd name="connsiteX115" fmla="*/ 200493 w 400564"/>
              <a:gd name="connsiteY115" fmla="*/ 0 h 5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00564" h="547904">
                <a:moveTo>
                  <a:pt x="345969" y="468129"/>
                </a:moveTo>
                <a:cubicBezTo>
                  <a:pt x="353399" y="468129"/>
                  <a:pt x="359519" y="474249"/>
                  <a:pt x="359519" y="481680"/>
                </a:cubicBezTo>
                <a:cubicBezTo>
                  <a:pt x="359519" y="489111"/>
                  <a:pt x="353399" y="495668"/>
                  <a:pt x="345969" y="495668"/>
                </a:cubicBezTo>
                <a:cubicBezTo>
                  <a:pt x="338101" y="495668"/>
                  <a:pt x="331981" y="489111"/>
                  <a:pt x="331981" y="481680"/>
                </a:cubicBezTo>
                <a:cubicBezTo>
                  <a:pt x="331981" y="474249"/>
                  <a:pt x="338101" y="468129"/>
                  <a:pt x="345969" y="468129"/>
                </a:cubicBezTo>
                <a:close/>
                <a:moveTo>
                  <a:pt x="14381" y="427323"/>
                </a:moveTo>
                <a:lnTo>
                  <a:pt x="14381" y="441708"/>
                </a:lnTo>
                <a:cubicBezTo>
                  <a:pt x="14381" y="456516"/>
                  <a:pt x="52027" y="475132"/>
                  <a:pt x="124780" y="483594"/>
                </a:cubicBezTo>
                <a:cubicBezTo>
                  <a:pt x="148890" y="486556"/>
                  <a:pt x="174269" y="487825"/>
                  <a:pt x="200493" y="487825"/>
                </a:cubicBezTo>
                <a:cubicBezTo>
                  <a:pt x="204300" y="487825"/>
                  <a:pt x="207684" y="491210"/>
                  <a:pt x="207684" y="495018"/>
                </a:cubicBezTo>
                <a:cubicBezTo>
                  <a:pt x="207684" y="499248"/>
                  <a:pt x="204300" y="502633"/>
                  <a:pt x="200493" y="502633"/>
                </a:cubicBezTo>
                <a:cubicBezTo>
                  <a:pt x="173423" y="502633"/>
                  <a:pt x="147621" y="500941"/>
                  <a:pt x="123088" y="497979"/>
                </a:cubicBezTo>
                <a:cubicBezTo>
                  <a:pt x="101093" y="495441"/>
                  <a:pt x="41875" y="486556"/>
                  <a:pt x="14381" y="465824"/>
                </a:cubicBezTo>
                <a:lnTo>
                  <a:pt x="14381" y="487402"/>
                </a:lnTo>
                <a:cubicBezTo>
                  <a:pt x="14381" y="506864"/>
                  <a:pt x="85019" y="533942"/>
                  <a:pt x="200493" y="533942"/>
                </a:cubicBezTo>
                <a:cubicBezTo>
                  <a:pt x="315544" y="533942"/>
                  <a:pt x="386606" y="506864"/>
                  <a:pt x="386606" y="487402"/>
                </a:cubicBezTo>
                <a:lnTo>
                  <a:pt x="386606" y="427323"/>
                </a:lnTo>
                <a:cubicBezTo>
                  <a:pt x="354882" y="451439"/>
                  <a:pt x="275784" y="464132"/>
                  <a:pt x="200493" y="464132"/>
                </a:cubicBezTo>
                <a:cubicBezTo>
                  <a:pt x="125203" y="464132"/>
                  <a:pt x="45682" y="451439"/>
                  <a:pt x="14381" y="427323"/>
                </a:cubicBezTo>
                <a:close/>
                <a:moveTo>
                  <a:pt x="14381" y="404899"/>
                </a:moveTo>
                <a:cubicBezTo>
                  <a:pt x="16073" y="423938"/>
                  <a:pt x="86711" y="449747"/>
                  <a:pt x="200493" y="449747"/>
                </a:cubicBezTo>
                <a:cubicBezTo>
                  <a:pt x="314276" y="449747"/>
                  <a:pt x="384491" y="423938"/>
                  <a:pt x="386606" y="404899"/>
                </a:cubicBezTo>
                <a:cubicBezTo>
                  <a:pt x="354882" y="428592"/>
                  <a:pt x="275784" y="441285"/>
                  <a:pt x="200493" y="441285"/>
                </a:cubicBezTo>
                <a:cubicBezTo>
                  <a:pt x="125203" y="441285"/>
                  <a:pt x="46105" y="428592"/>
                  <a:pt x="14381" y="404899"/>
                </a:cubicBezTo>
                <a:close/>
                <a:moveTo>
                  <a:pt x="345969" y="361821"/>
                </a:moveTo>
                <a:cubicBezTo>
                  <a:pt x="353399" y="361821"/>
                  <a:pt x="359519" y="368277"/>
                  <a:pt x="359519" y="375163"/>
                </a:cubicBezTo>
                <a:cubicBezTo>
                  <a:pt x="359519" y="382910"/>
                  <a:pt x="353399" y="389366"/>
                  <a:pt x="345969" y="389366"/>
                </a:cubicBezTo>
                <a:cubicBezTo>
                  <a:pt x="338101" y="389366"/>
                  <a:pt x="331981" y="382910"/>
                  <a:pt x="331981" y="375163"/>
                </a:cubicBezTo>
                <a:cubicBezTo>
                  <a:pt x="331981" y="368277"/>
                  <a:pt x="338101" y="361821"/>
                  <a:pt x="345969" y="361821"/>
                </a:cubicBezTo>
                <a:close/>
                <a:moveTo>
                  <a:pt x="14381" y="320704"/>
                </a:moveTo>
                <a:lnTo>
                  <a:pt x="14381" y="335089"/>
                </a:lnTo>
                <a:cubicBezTo>
                  <a:pt x="14381" y="349474"/>
                  <a:pt x="52027" y="368513"/>
                  <a:pt x="124780" y="376975"/>
                </a:cubicBezTo>
                <a:cubicBezTo>
                  <a:pt x="128586" y="377398"/>
                  <a:pt x="131547" y="381206"/>
                  <a:pt x="131124" y="385014"/>
                </a:cubicBezTo>
                <a:cubicBezTo>
                  <a:pt x="130701" y="388398"/>
                  <a:pt x="127318" y="391360"/>
                  <a:pt x="123934" y="391360"/>
                </a:cubicBezTo>
                <a:cubicBezTo>
                  <a:pt x="123934" y="391360"/>
                  <a:pt x="123511" y="391360"/>
                  <a:pt x="123088" y="391360"/>
                </a:cubicBezTo>
                <a:cubicBezTo>
                  <a:pt x="101093" y="388398"/>
                  <a:pt x="41875" y="379937"/>
                  <a:pt x="14381" y="359205"/>
                </a:cubicBezTo>
                <a:lnTo>
                  <a:pt x="14381" y="381206"/>
                </a:lnTo>
                <a:cubicBezTo>
                  <a:pt x="14381" y="400245"/>
                  <a:pt x="85019" y="427323"/>
                  <a:pt x="200493" y="427323"/>
                </a:cubicBezTo>
                <a:cubicBezTo>
                  <a:pt x="315544" y="427323"/>
                  <a:pt x="386606" y="400245"/>
                  <a:pt x="386606" y="381206"/>
                </a:cubicBezTo>
                <a:lnTo>
                  <a:pt x="386606" y="320704"/>
                </a:lnTo>
                <a:cubicBezTo>
                  <a:pt x="354882" y="344820"/>
                  <a:pt x="275784" y="357513"/>
                  <a:pt x="200493" y="357513"/>
                </a:cubicBezTo>
                <a:cubicBezTo>
                  <a:pt x="125203" y="357513"/>
                  <a:pt x="45682" y="344820"/>
                  <a:pt x="14381" y="320704"/>
                </a:cubicBezTo>
                <a:close/>
                <a:moveTo>
                  <a:pt x="14381" y="298280"/>
                </a:moveTo>
                <a:cubicBezTo>
                  <a:pt x="16073" y="317319"/>
                  <a:pt x="86711" y="343551"/>
                  <a:pt x="200493" y="343551"/>
                </a:cubicBezTo>
                <a:cubicBezTo>
                  <a:pt x="314276" y="343551"/>
                  <a:pt x="384491" y="317319"/>
                  <a:pt x="386606" y="298280"/>
                </a:cubicBezTo>
                <a:cubicBezTo>
                  <a:pt x="354882" y="321973"/>
                  <a:pt x="275784" y="334666"/>
                  <a:pt x="200493" y="334666"/>
                </a:cubicBezTo>
                <a:cubicBezTo>
                  <a:pt x="125203" y="334666"/>
                  <a:pt x="46105" y="321973"/>
                  <a:pt x="14381" y="298280"/>
                </a:cubicBezTo>
                <a:close/>
                <a:moveTo>
                  <a:pt x="345969" y="257378"/>
                </a:moveTo>
                <a:cubicBezTo>
                  <a:pt x="353399" y="257378"/>
                  <a:pt x="359519" y="263498"/>
                  <a:pt x="359519" y="270928"/>
                </a:cubicBezTo>
                <a:cubicBezTo>
                  <a:pt x="359519" y="278796"/>
                  <a:pt x="353399" y="284916"/>
                  <a:pt x="345969" y="284916"/>
                </a:cubicBezTo>
                <a:cubicBezTo>
                  <a:pt x="338101" y="284916"/>
                  <a:pt x="331981" y="278796"/>
                  <a:pt x="331981" y="270928"/>
                </a:cubicBezTo>
                <a:cubicBezTo>
                  <a:pt x="331981" y="263498"/>
                  <a:pt x="338101" y="257378"/>
                  <a:pt x="345969" y="257378"/>
                </a:cubicBezTo>
                <a:close/>
                <a:moveTo>
                  <a:pt x="14381" y="214085"/>
                </a:moveTo>
                <a:lnTo>
                  <a:pt x="14381" y="224662"/>
                </a:lnTo>
                <a:cubicBezTo>
                  <a:pt x="14381" y="239047"/>
                  <a:pt x="52027" y="258086"/>
                  <a:pt x="124780" y="266548"/>
                </a:cubicBezTo>
                <a:cubicBezTo>
                  <a:pt x="148890" y="269510"/>
                  <a:pt x="174269" y="270779"/>
                  <a:pt x="200493" y="270779"/>
                </a:cubicBezTo>
                <a:cubicBezTo>
                  <a:pt x="204300" y="270779"/>
                  <a:pt x="207684" y="274164"/>
                  <a:pt x="207684" y="277971"/>
                </a:cubicBezTo>
                <a:cubicBezTo>
                  <a:pt x="207684" y="282202"/>
                  <a:pt x="204300" y="285164"/>
                  <a:pt x="200493" y="285164"/>
                </a:cubicBezTo>
                <a:cubicBezTo>
                  <a:pt x="173423" y="285164"/>
                  <a:pt x="147621" y="283895"/>
                  <a:pt x="123088" y="280933"/>
                </a:cubicBezTo>
                <a:cubicBezTo>
                  <a:pt x="101093" y="277971"/>
                  <a:pt x="41875" y="269510"/>
                  <a:pt x="14381" y="248778"/>
                </a:cubicBezTo>
                <a:lnTo>
                  <a:pt x="14381" y="274164"/>
                </a:lnTo>
                <a:cubicBezTo>
                  <a:pt x="14381" y="293626"/>
                  <a:pt x="85019" y="320281"/>
                  <a:pt x="200493" y="320281"/>
                </a:cubicBezTo>
                <a:cubicBezTo>
                  <a:pt x="315544" y="320281"/>
                  <a:pt x="386606" y="293626"/>
                  <a:pt x="386606" y="274164"/>
                </a:cubicBezTo>
                <a:lnTo>
                  <a:pt x="386606" y="214085"/>
                </a:lnTo>
                <a:cubicBezTo>
                  <a:pt x="354882" y="237778"/>
                  <a:pt x="275784" y="250894"/>
                  <a:pt x="200493" y="250894"/>
                </a:cubicBezTo>
                <a:cubicBezTo>
                  <a:pt x="125203" y="250894"/>
                  <a:pt x="45682" y="237778"/>
                  <a:pt x="14381" y="214085"/>
                </a:cubicBezTo>
                <a:close/>
                <a:moveTo>
                  <a:pt x="14381" y="191238"/>
                </a:moveTo>
                <a:cubicBezTo>
                  <a:pt x="16073" y="210700"/>
                  <a:pt x="86711" y="236508"/>
                  <a:pt x="200493" y="236508"/>
                </a:cubicBezTo>
                <a:cubicBezTo>
                  <a:pt x="314276" y="236508"/>
                  <a:pt x="384491" y="210700"/>
                  <a:pt x="386606" y="191238"/>
                </a:cubicBezTo>
                <a:cubicBezTo>
                  <a:pt x="354882" y="215354"/>
                  <a:pt x="275784" y="228047"/>
                  <a:pt x="200493" y="228047"/>
                </a:cubicBezTo>
                <a:cubicBezTo>
                  <a:pt x="125203" y="228047"/>
                  <a:pt x="46105" y="215354"/>
                  <a:pt x="14381" y="191238"/>
                </a:cubicBezTo>
                <a:close/>
                <a:moveTo>
                  <a:pt x="345969" y="134283"/>
                </a:moveTo>
                <a:cubicBezTo>
                  <a:pt x="353399" y="134283"/>
                  <a:pt x="359519" y="140403"/>
                  <a:pt x="359519" y="148271"/>
                </a:cubicBezTo>
                <a:cubicBezTo>
                  <a:pt x="359519" y="155701"/>
                  <a:pt x="353399" y="161821"/>
                  <a:pt x="345969" y="161821"/>
                </a:cubicBezTo>
                <a:cubicBezTo>
                  <a:pt x="338101" y="161821"/>
                  <a:pt x="331981" y="155701"/>
                  <a:pt x="331981" y="148271"/>
                </a:cubicBezTo>
                <a:cubicBezTo>
                  <a:pt x="331981" y="140403"/>
                  <a:pt x="338101" y="134283"/>
                  <a:pt x="345969" y="134283"/>
                </a:cubicBezTo>
                <a:close/>
                <a:moveTo>
                  <a:pt x="14381" y="84195"/>
                </a:moveTo>
                <a:lnTo>
                  <a:pt x="14381" y="101119"/>
                </a:lnTo>
                <a:cubicBezTo>
                  <a:pt x="14381" y="115081"/>
                  <a:pt x="52027" y="134120"/>
                  <a:pt x="124780" y="143005"/>
                </a:cubicBezTo>
                <a:cubicBezTo>
                  <a:pt x="128586" y="143005"/>
                  <a:pt x="131547" y="146813"/>
                  <a:pt x="131124" y="150621"/>
                </a:cubicBezTo>
                <a:cubicBezTo>
                  <a:pt x="130701" y="154429"/>
                  <a:pt x="127318" y="156967"/>
                  <a:pt x="123934" y="156967"/>
                </a:cubicBezTo>
                <a:cubicBezTo>
                  <a:pt x="123934" y="156967"/>
                  <a:pt x="123511" y="156967"/>
                  <a:pt x="123088" y="156967"/>
                </a:cubicBezTo>
                <a:cubicBezTo>
                  <a:pt x="101093" y="154429"/>
                  <a:pt x="41875" y="145544"/>
                  <a:pt x="14381" y="124812"/>
                </a:cubicBezTo>
                <a:lnTo>
                  <a:pt x="14381" y="167544"/>
                </a:lnTo>
                <a:cubicBezTo>
                  <a:pt x="14381" y="187007"/>
                  <a:pt x="85019" y="213661"/>
                  <a:pt x="200493" y="213661"/>
                </a:cubicBezTo>
                <a:cubicBezTo>
                  <a:pt x="315544" y="213661"/>
                  <a:pt x="386606" y="187007"/>
                  <a:pt x="386606" y="167544"/>
                </a:cubicBezTo>
                <a:lnTo>
                  <a:pt x="386606" y="84195"/>
                </a:lnTo>
                <a:cubicBezTo>
                  <a:pt x="354882" y="108735"/>
                  <a:pt x="275784" y="121427"/>
                  <a:pt x="200493" y="121427"/>
                </a:cubicBezTo>
                <a:cubicBezTo>
                  <a:pt x="125203" y="121427"/>
                  <a:pt x="45682" y="108735"/>
                  <a:pt x="14381" y="84195"/>
                </a:cubicBezTo>
                <a:close/>
                <a:moveTo>
                  <a:pt x="202109" y="26111"/>
                </a:moveTo>
                <a:cubicBezTo>
                  <a:pt x="219941" y="26111"/>
                  <a:pt x="237773" y="27794"/>
                  <a:pt x="253057" y="29898"/>
                </a:cubicBezTo>
                <a:cubicBezTo>
                  <a:pt x="259001" y="31160"/>
                  <a:pt x="264520" y="32002"/>
                  <a:pt x="269615" y="33264"/>
                </a:cubicBezTo>
                <a:cubicBezTo>
                  <a:pt x="273436" y="34526"/>
                  <a:pt x="275984" y="37893"/>
                  <a:pt x="274710" y="41680"/>
                </a:cubicBezTo>
                <a:cubicBezTo>
                  <a:pt x="274285" y="45887"/>
                  <a:pt x="270040" y="47991"/>
                  <a:pt x="266219" y="47150"/>
                </a:cubicBezTo>
                <a:cubicBezTo>
                  <a:pt x="261548" y="45887"/>
                  <a:pt x="256029" y="45046"/>
                  <a:pt x="250510" y="43783"/>
                </a:cubicBezTo>
                <a:cubicBezTo>
                  <a:pt x="236075" y="41680"/>
                  <a:pt x="219516" y="40417"/>
                  <a:pt x="202109" y="40417"/>
                </a:cubicBezTo>
                <a:cubicBezTo>
                  <a:pt x="140972" y="40417"/>
                  <a:pt x="109554" y="54724"/>
                  <a:pt x="109554" y="60614"/>
                </a:cubicBezTo>
                <a:cubicBezTo>
                  <a:pt x="109554" y="66505"/>
                  <a:pt x="140972" y="80391"/>
                  <a:pt x="202109" y="80391"/>
                </a:cubicBezTo>
                <a:cubicBezTo>
                  <a:pt x="247962" y="80391"/>
                  <a:pt x="280229" y="71975"/>
                  <a:pt x="290843" y="64401"/>
                </a:cubicBezTo>
                <a:cubicBezTo>
                  <a:pt x="294240" y="62298"/>
                  <a:pt x="298486" y="62718"/>
                  <a:pt x="301033" y="65664"/>
                </a:cubicBezTo>
                <a:cubicBezTo>
                  <a:pt x="303580" y="69030"/>
                  <a:pt x="302731" y="73238"/>
                  <a:pt x="299335" y="75762"/>
                </a:cubicBezTo>
                <a:cubicBezTo>
                  <a:pt x="283626" y="87544"/>
                  <a:pt x="245415" y="94697"/>
                  <a:pt x="202109" y="94697"/>
                </a:cubicBezTo>
                <a:cubicBezTo>
                  <a:pt x="150737" y="94697"/>
                  <a:pt x="95119" y="84178"/>
                  <a:pt x="95119" y="60614"/>
                </a:cubicBezTo>
                <a:cubicBezTo>
                  <a:pt x="95119" y="37051"/>
                  <a:pt x="150737" y="26111"/>
                  <a:pt x="202109" y="26111"/>
                </a:cubicBezTo>
                <a:close/>
                <a:moveTo>
                  <a:pt x="200493" y="14808"/>
                </a:moveTo>
                <a:cubicBezTo>
                  <a:pt x="85019" y="14808"/>
                  <a:pt x="14381" y="41463"/>
                  <a:pt x="14381" y="60925"/>
                </a:cubicBezTo>
                <a:cubicBezTo>
                  <a:pt x="14381" y="79964"/>
                  <a:pt x="85019" y="107042"/>
                  <a:pt x="200493" y="107042"/>
                </a:cubicBezTo>
                <a:cubicBezTo>
                  <a:pt x="315544" y="107042"/>
                  <a:pt x="386606" y="79964"/>
                  <a:pt x="386606" y="60925"/>
                </a:cubicBezTo>
                <a:cubicBezTo>
                  <a:pt x="386606" y="41463"/>
                  <a:pt x="315544" y="14808"/>
                  <a:pt x="200493" y="14808"/>
                </a:cubicBezTo>
                <a:close/>
                <a:moveTo>
                  <a:pt x="200493" y="0"/>
                </a:moveTo>
                <a:cubicBezTo>
                  <a:pt x="297356" y="0"/>
                  <a:pt x="400564" y="21578"/>
                  <a:pt x="400564" y="60925"/>
                </a:cubicBezTo>
                <a:lnTo>
                  <a:pt x="400564" y="487402"/>
                </a:lnTo>
                <a:cubicBezTo>
                  <a:pt x="400564" y="526749"/>
                  <a:pt x="297356" y="547904"/>
                  <a:pt x="200493" y="547904"/>
                </a:cubicBezTo>
                <a:cubicBezTo>
                  <a:pt x="103208" y="547904"/>
                  <a:pt x="0" y="526749"/>
                  <a:pt x="0" y="487402"/>
                </a:cubicBezTo>
                <a:lnTo>
                  <a:pt x="0" y="60925"/>
                </a:lnTo>
                <a:cubicBezTo>
                  <a:pt x="0" y="21578"/>
                  <a:pt x="103208" y="0"/>
                  <a:pt x="200493" y="0"/>
                </a:cubicBezTo>
                <a:close/>
              </a:path>
            </a:pathLst>
          </a:custGeom>
          <a:solidFill>
            <a:srgbClr val="FFFFFF"/>
          </a:solidFill>
          <a:ln>
            <a:noFill/>
          </a:ln>
          <a:effectLst/>
        </p:spPr>
        <p:txBody>
          <a:bodyPr wrap="square" anchor="ctr">
            <a:noAutofit/>
          </a:bodyPr>
          <a:lstStyle/>
          <a:p>
            <a:endParaRPr lang="en-US" sz="2160"/>
          </a:p>
        </p:txBody>
      </p:sp>
    </p:spTree>
    <p:extLst>
      <p:ext uri="{BB962C8B-B14F-4D97-AF65-F5344CB8AC3E}">
        <p14:creationId xmlns:p14="http://schemas.microsoft.com/office/powerpoint/2010/main" val="227758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951;p236">
            <a:extLst>
              <a:ext uri="{FF2B5EF4-FFF2-40B4-BE49-F238E27FC236}">
                <a16:creationId xmlns:a16="http://schemas.microsoft.com/office/drawing/2014/main" id="{2B6859DE-26F6-6D72-FD76-33C3010592C1}"/>
              </a:ext>
            </a:extLst>
          </p:cNvPr>
          <p:cNvPicPr preferRelativeResize="0"/>
          <p:nvPr/>
        </p:nvPicPr>
        <p:blipFill rotWithShape="1">
          <a:blip r:embed="rId2">
            <a:alphaModFix/>
          </a:blip>
          <a:srcRect l="13904" t="15287" r="17466" b="22819"/>
          <a:stretch/>
        </p:blipFill>
        <p:spPr>
          <a:xfrm>
            <a:off x="1835030" y="5130534"/>
            <a:ext cx="762059" cy="687240"/>
          </a:xfrm>
          <a:prstGeom prst="rect">
            <a:avLst/>
          </a:prstGeom>
          <a:noFill/>
          <a:ln>
            <a:noFill/>
          </a:ln>
        </p:spPr>
      </p:pic>
      <p:grpSp>
        <p:nvGrpSpPr>
          <p:cNvPr id="5" name="Google Shape;1952;p236">
            <a:extLst>
              <a:ext uri="{FF2B5EF4-FFF2-40B4-BE49-F238E27FC236}">
                <a16:creationId xmlns:a16="http://schemas.microsoft.com/office/drawing/2014/main" id="{5A664DFD-FFDA-8D94-4500-149CD850DE10}"/>
              </a:ext>
            </a:extLst>
          </p:cNvPr>
          <p:cNvGrpSpPr/>
          <p:nvPr/>
        </p:nvGrpSpPr>
        <p:grpSpPr>
          <a:xfrm>
            <a:off x="4017729" y="1382126"/>
            <a:ext cx="8047417" cy="5465348"/>
            <a:chOff x="227338" y="1739048"/>
            <a:chExt cx="3622613" cy="2527306"/>
          </a:xfrm>
        </p:grpSpPr>
        <p:sp>
          <p:nvSpPr>
            <p:cNvPr id="6" name="Google Shape;1953;p236">
              <a:extLst>
                <a:ext uri="{FF2B5EF4-FFF2-40B4-BE49-F238E27FC236}">
                  <a16:creationId xmlns:a16="http://schemas.microsoft.com/office/drawing/2014/main" id="{AE4CCD85-B3E3-D7EC-CBA4-23EAEADB93A3}"/>
                </a:ext>
              </a:extLst>
            </p:cNvPr>
            <p:cNvSpPr/>
            <p:nvPr/>
          </p:nvSpPr>
          <p:spPr>
            <a:xfrm>
              <a:off x="1533824" y="1739048"/>
              <a:ext cx="957000" cy="293700"/>
            </a:xfrm>
            <a:prstGeom prst="roundRect">
              <a:avLst>
                <a:gd name="adj" fmla="val 16667"/>
              </a:avLst>
            </a:prstGeom>
            <a:solidFill>
              <a:srgbClr val="E0F1F3"/>
            </a:solidFill>
            <a:ln>
              <a:noFill/>
            </a:ln>
          </p:spPr>
          <p:txBody>
            <a:bodyPr spcFirstLastPara="1" wrap="square" lIns="109710" tIns="109710" rIns="109710" bIns="109710" anchor="ctr" anchorCtr="0">
              <a:noAutofit/>
            </a:bodyPr>
            <a:lstStyle/>
            <a:p>
              <a:pPr algn="ctr"/>
              <a:r>
                <a:rPr lang="en" sz="1440" b="1" dirty="0">
                  <a:solidFill>
                    <a:schemeClr val="dk2"/>
                  </a:solidFill>
                  <a:latin typeface="Courier New"/>
                  <a:ea typeface="Courier New"/>
                  <a:cs typeface="Courier New"/>
                  <a:sym typeface="Courier New"/>
                </a:rPr>
                <a:t>User Input</a:t>
              </a:r>
              <a:endParaRPr sz="1440" dirty="0">
                <a:solidFill>
                  <a:schemeClr val="dk2"/>
                </a:solidFill>
              </a:endParaRPr>
            </a:p>
          </p:txBody>
        </p:sp>
        <p:sp>
          <p:nvSpPr>
            <p:cNvPr id="7" name="Google Shape;1954;p236">
              <a:extLst>
                <a:ext uri="{FF2B5EF4-FFF2-40B4-BE49-F238E27FC236}">
                  <a16:creationId xmlns:a16="http://schemas.microsoft.com/office/drawing/2014/main" id="{4C90B371-342C-87D8-A96B-A53224E1D8CA}"/>
                </a:ext>
              </a:extLst>
            </p:cNvPr>
            <p:cNvSpPr/>
            <p:nvPr/>
          </p:nvSpPr>
          <p:spPr>
            <a:xfrm>
              <a:off x="227338" y="3875875"/>
              <a:ext cx="903600" cy="220200"/>
            </a:xfrm>
            <a:prstGeom prst="roundRect">
              <a:avLst>
                <a:gd name="adj" fmla="val 50000"/>
              </a:avLst>
            </a:prstGeom>
            <a:solidFill>
              <a:schemeClr val="dk2"/>
            </a:solidFill>
            <a:ln>
              <a:noFill/>
            </a:ln>
          </p:spPr>
          <p:txBody>
            <a:bodyPr spcFirstLastPara="1" wrap="square" lIns="109710" tIns="109710" rIns="109710" bIns="109710" anchor="ctr" anchorCtr="0">
              <a:noAutofit/>
            </a:bodyPr>
            <a:lstStyle/>
            <a:p>
              <a:pPr algn="ctr"/>
              <a:r>
                <a:rPr lang="en" sz="1440" b="1">
                  <a:solidFill>
                    <a:schemeClr val="lt1"/>
                  </a:solidFill>
                  <a:latin typeface="Courier New"/>
                  <a:ea typeface="Courier New"/>
                  <a:cs typeface="Courier New"/>
                  <a:sym typeface="Courier New"/>
                </a:rPr>
                <a:t>API Tool</a:t>
              </a:r>
              <a:endParaRPr sz="2040">
                <a:solidFill>
                  <a:schemeClr val="lt1"/>
                </a:solidFill>
              </a:endParaRPr>
            </a:p>
          </p:txBody>
        </p:sp>
        <p:sp>
          <p:nvSpPr>
            <p:cNvPr id="8" name="Google Shape;1955;p236">
              <a:extLst>
                <a:ext uri="{FF2B5EF4-FFF2-40B4-BE49-F238E27FC236}">
                  <a16:creationId xmlns:a16="http://schemas.microsoft.com/office/drawing/2014/main" id="{ADAAE2A7-5DEA-D51B-6910-95EB67902488}"/>
                </a:ext>
              </a:extLst>
            </p:cNvPr>
            <p:cNvSpPr/>
            <p:nvPr/>
          </p:nvSpPr>
          <p:spPr>
            <a:xfrm>
              <a:off x="3013251" y="3296594"/>
              <a:ext cx="836700" cy="530100"/>
            </a:xfrm>
            <a:prstGeom prst="verticalScroll">
              <a:avLst>
                <a:gd name="adj" fmla="val 23372"/>
              </a:avLst>
            </a:prstGeom>
            <a:solidFill>
              <a:schemeClr val="lt1"/>
            </a:solidFill>
            <a:ln w="19050" cap="flat" cmpd="sng">
              <a:solidFill>
                <a:schemeClr val="dk1"/>
              </a:solidFill>
              <a:prstDash val="solid"/>
              <a:round/>
              <a:headEnd type="none" w="sm" len="sm"/>
              <a:tailEnd type="none" w="sm" len="sm"/>
            </a:ln>
          </p:spPr>
          <p:txBody>
            <a:bodyPr spcFirstLastPara="1" wrap="square" lIns="109710" tIns="109710" rIns="109710" bIns="109710" anchor="ctr" anchorCtr="0">
              <a:noAutofit/>
            </a:bodyPr>
            <a:lstStyle/>
            <a:p>
              <a:endParaRPr sz="2160"/>
            </a:p>
          </p:txBody>
        </p:sp>
        <p:cxnSp>
          <p:nvCxnSpPr>
            <p:cNvPr id="10" name="Google Shape;1958;p236">
              <a:extLst>
                <a:ext uri="{FF2B5EF4-FFF2-40B4-BE49-F238E27FC236}">
                  <a16:creationId xmlns:a16="http://schemas.microsoft.com/office/drawing/2014/main" id="{DFFF59A8-7DDB-20F3-A5A3-3DF1CAB2805C}"/>
                </a:ext>
              </a:extLst>
            </p:cNvPr>
            <p:cNvCxnSpPr>
              <a:stCxn id="16" idx="1"/>
            </p:cNvCxnSpPr>
            <p:nvPr/>
          </p:nvCxnSpPr>
          <p:spPr>
            <a:xfrm flipH="1">
              <a:off x="910697" y="3561339"/>
              <a:ext cx="841500" cy="6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11" name="Google Shape;1959;p236">
              <a:extLst>
                <a:ext uri="{FF2B5EF4-FFF2-40B4-BE49-F238E27FC236}">
                  <a16:creationId xmlns:a16="http://schemas.microsoft.com/office/drawing/2014/main" id="{E765D136-A528-5B3D-2DF6-79AA6667CE35}"/>
                </a:ext>
              </a:extLst>
            </p:cNvPr>
            <p:cNvCxnSpPr>
              <a:cxnSpLocks/>
              <a:stCxn id="7" idx="2"/>
              <a:endCxn id="15" idx="2"/>
            </p:cNvCxnSpPr>
            <p:nvPr/>
          </p:nvCxnSpPr>
          <p:spPr>
            <a:xfrm rot="16200000" flipH="1">
              <a:off x="1361488" y="3413725"/>
              <a:ext cx="6000" cy="1370700"/>
            </a:xfrm>
            <a:prstGeom prst="bentConnector3">
              <a:avLst>
                <a:gd name="adj1" fmla="val 2301042"/>
              </a:avLst>
            </a:prstGeom>
            <a:noFill/>
            <a:ln w="19050" cap="flat" cmpd="sng">
              <a:solidFill>
                <a:schemeClr val="dk2"/>
              </a:solidFill>
              <a:prstDash val="solid"/>
              <a:round/>
              <a:headEnd type="none" w="med" len="med"/>
              <a:tailEnd type="triangle" w="med" len="med"/>
            </a:ln>
          </p:spPr>
        </p:cxnSp>
        <p:sp>
          <p:nvSpPr>
            <p:cNvPr id="12" name="Google Shape;1961;p236">
              <a:extLst>
                <a:ext uri="{FF2B5EF4-FFF2-40B4-BE49-F238E27FC236}">
                  <a16:creationId xmlns:a16="http://schemas.microsoft.com/office/drawing/2014/main" id="{62AABE49-2B9D-2D2E-DF03-4E4A1DC8ABF5}"/>
                </a:ext>
              </a:extLst>
            </p:cNvPr>
            <p:cNvSpPr/>
            <p:nvPr/>
          </p:nvSpPr>
          <p:spPr>
            <a:xfrm>
              <a:off x="846657" y="4046154"/>
              <a:ext cx="1162800" cy="220200"/>
            </a:xfrm>
            <a:prstGeom prst="roundRect">
              <a:avLst>
                <a:gd name="adj" fmla="val 16667"/>
              </a:avLst>
            </a:prstGeom>
            <a:noFill/>
            <a:ln>
              <a:noFill/>
            </a:ln>
          </p:spPr>
          <p:txBody>
            <a:bodyPr spcFirstLastPara="1" wrap="square" lIns="109710" tIns="109710" rIns="109710" bIns="109710" anchor="ctr" anchorCtr="0">
              <a:noAutofit/>
            </a:bodyPr>
            <a:lstStyle/>
            <a:p>
              <a:pPr algn="ctr"/>
              <a:r>
                <a:rPr lang="en" sz="1440" b="1" dirty="0">
                  <a:solidFill>
                    <a:schemeClr val="dk2"/>
                  </a:solidFill>
                  <a:latin typeface="Courier New"/>
                  <a:ea typeface="Courier New"/>
                  <a:cs typeface="Courier New"/>
                  <a:sym typeface="Courier New"/>
                </a:rPr>
                <a:t>Tool Output</a:t>
              </a:r>
              <a:endParaRPr sz="2040" dirty="0">
                <a:solidFill>
                  <a:schemeClr val="dk2"/>
                </a:solidFill>
              </a:endParaRPr>
            </a:p>
          </p:txBody>
        </p:sp>
        <p:sp>
          <p:nvSpPr>
            <p:cNvPr id="13" name="Google Shape;1962;p236">
              <a:extLst>
                <a:ext uri="{FF2B5EF4-FFF2-40B4-BE49-F238E27FC236}">
                  <a16:creationId xmlns:a16="http://schemas.microsoft.com/office/drawing/2014/main" id="{E42F53E9-E6C1-3C39-C748-C2FCE249A908}"/>
                </a:ext>
              </a:extLst>
            </p:cNvPr>
            <p:cNvSpPr/>
            <p:nvPr/>
          </p:nvSpPr>
          <p:spPr>
            <a:xfrm>
              <a:off x="979780" y="3341743"/>
              <a:ext cx="818700" cy="220200"/>
            </a:xfrm>
            <a:prstGeom prst="roundRect">
              <a:avLst>
                <a:gd name="adj" fmla="val 16667"/>
              </a:avLst>
            </a:prstGeom>
            <a:noFill/>
            <a:ln>
              <a:noFill/>
            </a:ln>
          </p:spPr>
          <p:txBody>
            <a:bodyPr spcFirstLastPara="1" wrap="square" lIns="109710" tIns="109710" rIns="109710" bIns="109710" anchor="ctr" anchorCtr="0">
              <a:noAutofit/>
            </a:bodyPr>
            <a:lstStyle/>
            <a:p>
              <a:pPr algn="ctr"/>
              <a:r>
                <a:rPr lang="en" sz="1680" b="1" dirty="0">
                  <a:solidFill>
                    <a:schemeClr val="dk2"/>
                  </a:solidFill>
                  <a:latin typeface="Courier New"/>
                  <a:ea typeface="Courier New"/>
                  <a:cs typeface="Courier New"/>
                  <a:sym typeface="Courier New"/>
                </a:rPr>
                <a:t>Tool Input</a:t>
              </a:r>
              <a:endParaRPr sz="2400" dirty="0">
                <a:solidFill>
                  <a:schemeClr val="dk2"/>
                </a:solidFill>
              </a:endParaRPr>
            </a:p>
          </p:txBody>
        </p:sp>
        <p:grpSp>
          <p:nvGrpSpPr>
            <p:cNvPr id="14" name="Google Shape;1963;p236">
              <a:extLst>
                <a:ext uri="{FF2B5EF4-FFF2-40B4-BE49-F238E27FC236}">
                  <a16:creationId xmlns:a16="http://schemas.microsoft.com/office/drawing/2014/main" id="{3ED14158-B262-CD25-EFE8-C001654A6F2E}"/>
                </a:ext>
              </a:extLst>
            </p:cNvPr>
            <p:cNvGrpSpPr/>
            <p:nvPr/>
          </p:nvGrpSpPr>
          <p:grpSpPr>
            <a:xfrm>
              <a:off x="1598125" y="3301202"/>
              <a:ext cx="903600" cy="800798"/>
              <a:chOff x="1674325" y="3301202"/>
              <a:chExt cx="903600" cy="800798"/>
            </a:xfrm>
          </p:grpSpPr>
          <p:sp>
            <p:nvSpPr>
              <p:cNvPr id="15" name="Google Shape;1960;p236">
                <a:extLst>
                  <a:ext uri="{FF2B5EF4-FFF2-40B4-BE49-F238E27FC236}">
                    <a16:creationId xmlns:a16="http://schemas.microsoft.com/office/drawing/2014/main" id="{6A8B37F9-810C-5C77-4309-B3E27911C6BD}"/>
                  </a:ext>
                </a:extLst>
              </p:cNvPr>
              <p:cNvSpPr/>
              <p:nvPr/>
            </p:nvSpPr>
            <p:spPr>
              <a:xfrm>
                <a:off x="1674325" y="3881800"/>
                <a:ext cx="903600" cy="220200"/>
              </a:xfrm>
              <a:prstGeom prst="roundRect">
                <a:avLst>
                  <a:gd name="adj" fmla="val 50000"/>
                </a:avLst>
              </a:prstGeom>
              <a:solidFill>
                <a:schemeClr val="dk2"/>
              </a:solidFill>
              <a:ln>
                <a:noFill/>
              </a:ln>
            </p:spPr>
            <p:txBody>
              <a:bodyPr spcFirstLastPara="1" wrap="square" lIns="109710" tIns="109710" rIns="109710" bIns="109710" anchor="ctr" anchorCtr="0">
                <a:noAutofit/>
              </a:bodyPr>
              <a:lstStyle/>
              <a:p>
                <a:pPr algn="ctr"/>
                <a:r>
                  <a:rPr lang="en" sz="1440" b="1">
                    <a:solidFill>
                      <a:schemeClr val="lt1"/>
                    </a:solidFill>
                    <a:latin typeface="Courier New"/>
                    <a:ea typeface="Courier New"/>
                    <a:cs typeface="Courier New"/>
                    <a:sym typeface="Courier New"/>
                  </a:rPr>
                  <a:t>Reasoning Agent</a:t>
                </a:r>
                <a:endParaRPr sz="2040">
                  <a:solidFill>
                    <a:schemeClr val="lt1"/>
                  </a:solidFill>
                </a:endParaRPr>
              </a:p>
            </p:txBody>
          </p:sp>
          <p:pic>
            <p:nvPicPr>
              <p:cNvPr id="16" name="Google Shape;1957;p236">
                <a:extLst>
                  <a:ext uri="{FF2B5EF4-FFF2-40B4-BE49-F238E27FC236}">
                    <a16:creationId xmlns:a16="http://schemas.microsoft.com/office/drawing/2014/main" id="{E014F0E7-AAAD-39C2-2507-387F1FBE053A}"/>
                  </a:ext>
                </a:extLst>
              </p:cNvPr>
              <p:cNvPicPr preferRelativeResize="0"/>
              <p:nvPr/>
            </p:nvPicPr>
            <p:blipFill>
              <a:blip r:embed="rId3">
                <a:alphaModFix/>
              </a:blip>
              <a:stretch>
                <a:fillRect/>
              </a:stretch>
            </p:blipFill>
            <p:spPr>
              <a:xfrm>
                <a:off x="1828397" y="3301202"/>
                <a:ext cx="520254" cy="520275"/>
              </a:xfrm>
              <a:prstGeom prst="rect">
                <a:avLst/>
              </a:prstGeom>
              <a:noFill/>
              <a:ln>
                <a:noFill/>
              </a:ln>
            </p:spPr>
          </p:pic>
        </p:grpSp>
      </p:grpSp>
      <p:pic>
        <p:nvPicPr>
          <p:cNvPr id="17" name="Google Shape;1964;p236">
            <a:extLst>
              <a:ext uri="{FF2B5EF4-FFF2-40B4-BE49-F238E27FC236}">
                <a16:creationId xmlns:a16="http://schemas.microsoft.com/office/drawing/2014/main" id="{B56F0DA4-D7AA-1B2B-2CFB-2CAA07324D06}"/>
              </a:ext>
            </a:extLst>
          </p:cNvPr>
          <p:cNvPicPr preferRelativeResize="0"/>
          <p:nvPr/>
        </p:nvPicPr>
        <p:blipFill>
          <a:blip r:embed="rId4">
            <a:alphaModFix/>
          </a:blip>
          <a:stretch>
            <a:fillRect/>
          </a:stretch>
        </p:blipFill>
        <p:spPr>
          <a:xfrm>
            <a:off x="4334395" y="4734971"/>
            <a:ext cx="1166201" cy="1110373"/>
          </a:xfrm>
          <a:prstGeom prst="rect">
            <a:avLst/>
          </a:prstGeom>
          <a:noFill/>
          <a:ln>
            <a:noFill/>
          </a:ln>
        </p:spPr>
      </p:pic>
      <p:sp>
        <p:nvSpPr>
          <p:cNvPr id="18" name="Google Shape;1965;p236">
            <a:extLst>
              <a:ext uri="{FF2B5EF4-FFF2-40B4-BE49-F238E27FC236}">
                <a16:creationId xmlns:a16="http://schemas.microsoft.com/office/drawing/2014/main" id="{84EFA627-9DFF-D069-7E77-9800D18CBAF0}"/>
              </a:ext>
            </a:extLst>
          </p:cNvPr>
          <p:cNvSpPr/>
          <p:nvPr/>
        </p:nvSpPr>
        <p:spPr>
          <a:xfrm>
            <a:off x="9997075" y="5985516"/>
            <a:ext cx="2412720" cy="476280"/>
          </a:xfrm>
          <a:prstGeom prst="roundRect">
            <a:avLst>
              <a:gd name="adj" fmla="val 50000"/>
            </a:avLst>
          </a:prstGeom>
          <a:solidFill>
            <a:schemeClr val="dk2"/>
          </a:solidFill>
          <a:ln>
            <a:noFill/>
          </a:ln>
        </p:spPr>
        <p:txBody>
          <a:bodyPr spcFirstLastPara="1" wrap="square" lIns="109710" tIns="109710" rIns="109710" bIns="109710" anchor="ctr" anchorCtr="0">
            <a:noAutofit/>
          </a:bodyPr>
          <a:lstStyle/>
          <a:p>
            <a:pPr algn="ctr"/>
            <a:r>
              <a:rPr lang="en" sz="1440" b="1" dirty="0">
                <a:solidFill>
                  <a:schemeClr val="lt1"/>
                </a:solidFill>
                <a:latin typeface="Courier New"/>
                <a:ea typeface="Courier New"/>
                <a:cs typeface="Courier New"/>
                <a:sym typeface="Courier New"/>
              </a:rPr>
              <a:t>Conversation History</a:t>
            </a:r>
            <a:endParaRPr sz="1440" b="1" dirty="0">
              <a:solidFill>
                <a:schemeClr val="lt1"/>
              </a:solidFill>
              <a:latin typeface="Courier New"/>
              <a:ea typeface="Courier New"/>
              <a:cs typeface="Courier New"/>
              <a:sym typeface="Courier New"/>
            </a:endParaRPr>
          </a:p>
        </p:txBody>
      </p:sp>
      <p:cxnSp>
        <p:nvCxnSpPr>
          <p:cNvPr id="19" name="Google Shape;1966;p236">
            <a:extLst>
              <a:ext uri="{FF2B5EF4-FFF2-40B4-BE49-F238E27FC236}">
                <a16:creationId xmlns:a16="http://schemas.microsoft.com/office/drawing/2014/main" id="{1FADF001-F4D8-E423-2708-5D8EE6AB1F4F}"/>
              </a:ext>
            </a:extLst>
          </p:cNvPr>
          <p:cNvCxnSpPr>
            <a:stCxn id="16" idx="3"/>
            <a:endCxn id="8" idx="1"/>
          </p:cNvCxnSpPr>
          <p:nvPr/>
        </p:nvCxnSpPr>
        <p:spPr>
          <a:xfrm>
            <a:off x="8560825" y="5322866"/>
            <a:ext cx="1913400" cy="720"/>
          </a:xfrm>
          <a:prstGeom prst="straightConnector1">
            <a:avLst/>
          </a:prstGeom>
          <a:noFill/>
          <a:ln w="19050" cap="flat" cmpd="sng">
            <a:solidFill>
              <a:schemeClr val="dk2"/>
            </a:solidFill>
            <a:prstDash val="solid"/>
            <a:round/>
            <a:headEnd type="none" w="med" len="med"/>
            <a:tailEnd type="triangle" w="med" len="med"/>
          </a:ln>
        </p:spPr>
      </p:cxnSp>
      <p:cxnSp>
        <p:nvCxnSpPr>
          <p:cNvPr id="20" name="Google Shape;1967;p236">
            <a:extLst>
              <a:ext uri="{FF2B5EF4-FFF2-40B4-BE49-F238E27FC236}">
                <a16:creationId xmlns:a16="http://schemas.microsoft.com/office/drawing/2014/main" id="{3E0CD579-772A-5C2B-6E91-00A9CD1994EF}"/>
              </a:ext>
            </a:extLst>
          </p:cNvPr>
          <p:cNvCxnSpPr>
            <a:stCxn id="8" idx="1"/>
            <a:endCxn id="16" idx="3"/>
          </p:cNvCxnSpPr>
          <p:nvPr/>
        </p:nvCxnSpPr>
        <p:spPr>
          <a:xfrm rot="10800000">
            <a:off x="8560994" y="5322804"/>
            <a:ext cx="1913400" cy="720"/>
          </a:xfrm>
          <a:prstGeom prst="bentConnector3">
            <a:avLst>
              <a:gd name="adj1" fmla="val 57006"/>
            </a:avLst>
          </a:prstGeom>
          <a:noFill/>
          <a:ln w="19050" cap="flat" cmpd="sng">
            <a:solidFill>
              <a:schemeClr val="dk2"/>
            </a:solidFill>
            <a:prstDash val="solid"/>
            <a:round/>
            <a:headEnd type="none" w="med" len="med"/>
            <a:tailEnd type="triangle" w="med" len="med"/>
          </a:ln>
        </p:spPr>
      </p:cxnSp>
      <p:sp>
        <p:nvSpPr>
          <p:cNvPr id="21" name="Google Shape;1968;p236">
            <a:extLst>
              <a:ext uri="{FF2B5EF4-FFF2-40B4-BE49-F238E27FC236}">
                <a16:creationId xmlns:a16="http://schemas.microsoft.com/office/drawing/2014/main" id="{2653A8DC-5CA2-CA1C-7CF5-91D4E3C0D383}"/>
              </a:ext>
            </a:extLst>
          </p:cNvPr>
          <p:cNvSpPr/>
          <p:nvPr/>
        </p:nvSpPr>
        <p:spPr>
          <a:xfrm>
            <a:off x="8618728" y="5026051"/>
            <a:ext cx="1732320" cy="321480"/>
          </a:xfrm>
          <a:prstGeom prst="roundRect">
            <a:avLst>
              <a:gd name="adj" fmla="val 16667"/>
            </a:avLst>
          </a:prstGeom>
          <a:noFill/>
          <a:ln>
            <a:noFill/>
          </a:ln>
        </p:spPr>
        <p:txBody>
          <a:bodyPr spcFirstLastPara="1" wrap="square" lIns="109710" tIns="109710" rIns="109710" bIns="109710" anchor="ctr" anchorCtr="0">
            <a:noAutofit/>
          </a:bodyPr>
          <a:lstStyle/>
          <a:p>
            <a:pPr algn="ctr"/>
            <a:r>
              <a:rPr lang="en" sz="1440" b="1" dirty="0">
                <a:solidFill>
                  <a:schemeClr val="dk2"/>
                </a:solidFill>
                <a:latin typeface="Courier New"/>
                <a:ea typeface="Courier New"/>
                <a:cs typeface="Courier New"/>
                <a:sym typeface="Courier New"/>
              </a:rPr>
              <a:t>Fetch History</a:t>
            </a:r>
            <a:endParaRPr sz="2040" dirty="0">
              <a:solidFill>
                <a:schemeClr val="dk2"/>
              </a:solidFill>
            </a:endParaRPr>
          </a:p>
        </p:txBody>
      </p:sp>
      <p:sp>
        <p:nvSpPr>
          <p:cNvPr id="22" name="Google Shape;1969;p236">
            <a:extLst>
              <a:ext uri="{FF2B5EF4-FFF2-40B4-BE49-F238E27FC236}">
                <a16:creationId xmlns:a16="http://schemas.microsoft.com/office/drawing/2014/main" id="{31EAC3EA-F1B5-8E1F-353F-5F733C131783}"/>
              </a:ext>
            </a:extLst>
          </p:cNvPr>
          <p:cNvSpPr/>
          <p:nvPr/>
        </p:nvSpPr>
        <p:spPr>
          <a:xfrm>
            <a:off x="8651378" y="5323579"/>
            <a:ext cx="1732320" cy="321480"/>
          </a:xfrm>
          <a:prstGeom prst="roundRect">
            <a:avLst>
              <a:gd name="adj" fmla="val 16667"/>
            </a:avLst>
          </a:prstGeom>
          <a:noFill/>
          <a:ln>
            <a:noFill/>
          </a:ln>
        </p:spPr>
        <p:txBody>
          <a:bodyPr spcFirstLastPara="1" wrap="square" lIns="109710" tIns="109710" rIns="109710" bIns="109710" anchor="ctr" anchorCtr="0">
            <a:noAutofit/>
          </a:bodyPr>
          <a:lstStyle/>
          <a:p>
            <a:pPr algn="ctr"/>
            <a:r>
              <a:rPr lang="en" sz="1440" b="1">
                <a:solidFill>
                  <a:schemeClr val="dk2"/>
                </a:solidFill>
                <a:latin typeface="Courier New"/>
                <a:ea typeface="Courier New"/>
                <a:cs typeface="Courier New"/>
                <a:sym typeface="Courier New"/>
              </a:rPr>
              <a:t>Write History</a:t>
            </a:r>
            <a:endParaRPr sz="2040">
              <a:solidFill>
                <a:schemeClr val="dk2"/>
              </a:solidFill>
            </a:endParaRPr>
          </a:p>
        </p:txBody>
      </p:sp>
      <p:sp>
        <p:nvSpPr>
          <p:cNvPr id="23" name="Google Shape;1970;p236">
            <a:extLst>
              <a:ext uri="{FF2B5EF4-FFF2-40B4-BE49-F238E27FC236}">
                <a16:creationId xmlns:a16="http://schemas.microsoft.com/office/drawing/2014/main" id="{761F373E-73CB-BE5F-98F3-F6A07E2C5ED0}"/>
              </a:ext>
            </a:extLst>
          </p:cNvPr>
          <p:cNvSpPr txBox="1">
            <a:spLocks/>
          </p:cNvSpPr>
          <p:nvPr/>
        </p:nvSpPr>
        <p:spPr>
          <a:xfrm>
            <a:off x="409882" y="279556"/>
            <a:ext cx="10915920" cy="687240"/>
          </a:xfrm>
          <a:prstGeom prst="rect">
            <a:avLst/>
          </a:prstGeom>
        </p:spPr>
        <p:txBody>
          <a:bodyPr spcFirstLastPara="1" vert="horz" wrap="square" lIns="109710" tIns="109710" rIns="109710" bIns="10971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Bef>
                <a:spcPts val="0"/>
              </a:spcBef>
            </a:pPr>
            <a:r>
              <a:rPr lang="en-IN" sz="3840" dirty="0"/>
              <a:t>Typical LLM Agent</a:t>
            </a:r>
          </a:p>
        </p:txBody>
      </p:sp>
      <p:pic>
        <p:nvPicPr>
          <p:cNvPr id="24" name="Google Shape;1971;p236">
            <a:extLst>
              <a:ext uri="{FF2B5EF4-FFF2-40B4-BE49-F238E27FC236}">
                <a16:creationId xmlns:a16="http://schemas.microsoft.com/office/drawing/2014/main" id="{0E737A79-B957-F76F-457C-CA8C575312C6}"/>
              </a:ext>
            </a:extLst>
          </p:cNvPr>
          <p:cNvPicPr preferRelativeResize="0"/>
          <p:nvPr/>
        </p:nvPicPr>
        <p:blipFill>
          <a:blip r:embed="rId5">
            <a:alphaModFix/>
          </a:blip>
          <a:stretch>
            <a:fillRect/>
          </a:stretch>
        </p:blipFill>
        <p:spPr>
          <a:xfrm>
            <a:off x="2696350" y="5799440"/>
            <a:ext cx="466980" cy="476282"/>
          </a:xfrm>
          <a:prstGeom prst="rect">
            <a:avLst/>
          </a:prstGeom>
          <a:noFill/>
          <a:ln>
            <a:noFill/>
          </a:ln>
        </p:spPr>
      </p:pic>
      <p:pic>
        <p:nvPicPr>
          <p:cNvPr id="25" name="Google Shape;1972;p236">
            <a:extLst>
              <a:ext uri="{FF2B5EF4-FFF2-40B4-BE49-F238E27FC236}">
                <a16:creationId xmlns:a16="http://schemas.microsoft.com/office/drawing/2014/main" id="{48C59B48-B394-34D5-3DD7-7488BF34EC23}"/>
              </a:ext>
            </a:extLst>
          </p:cNvPr>
          <p:cNvPicPr preferRelativeResize="0"/>
          <p:nvPr/>
        </p:nvPicPr>
        <p:blipFill rotWithShape="1">
          <a:blip r:embed="rId6">
            <a:alphaModFix/>
          </a:blip>
          <a:srcRect l="13654" t="23553" r="14138" b="24406"/>
          <a:stretch/>
        </p:blipFill>
        <p:spPr>
          <a:xfrm>
            <a:off x="2654678" y="5250649"/>
            <a:ext cx="708060" cy="321480"/>
          </a:xfrm>
          <a:prstGeom prst="rect">
            <a:avLst/>
          </a:prstGeom>
          <a:noFill/>
          <a:ln>
            <a:noFill/>
          </a:ln>
        </p:spPr>
      </p:pic>
      <p:pic>
        <p:nvPicPr>
          <p:cNvPr id="26" name="Google Shape;1973;p236">
            <a:extLst>
              <a:ext uri="{FF2B5EF4-FFF2-40B4-BE49-F238E27FC236}">
                <a16:creationId xmlns:a16="http://schemas.microsoft.com/office/drawing/2014/main" id="{BE8EE7AE-46DD-CC6F-2BC6-923D2B67C6B9}"/>
              </a:ext>
            </a:extLst>
          </p:cNvPr>
          <p:cNvPicPr preferRelativeResize="0"/>
          <p:nvPr/>
        </p:nvPicPr>
        <p:blipFill>
          <a:blip r:embed="rId7">
            <a:alphaModFix/>
          </a:blip>
          <a:stretch>
            <a:fillRect/>
          </a:stretch>
        </p:blipFill>
        <p:spPr>
          <a:xfrm>
            <a:off x="2246019" y="6537520"/>
            <a:ext cx="466981" cy="466981"/>
          </a:xfrm>
          <a:prstGeom prst="rect">
            <a:avLst/>
          </a:prstGeom>
          <a:noFill/>
          <a:ln>
            <a:noFill/>
          </a:ln>
        </p:spPr>
      </p:pic>
      <p:pic>
        <p:nvPicPr>
          <p:cNvPr id="27" name="Google Shape;1974;p236">
            <a:extLst>
              <a:ext uri="{FF2B5EF4-FFF2-40B4-BE49-F238E27FC236}">
                <a16:creationId xmlns:a16="http://schemas.microsoft.com/office/drawing/2014/main" id="{EABE34E6-F450-D424-62FA-425E09449F4E}"/>
              </a:ext>
            </a:extLst>
          </p:cNvPr>
          <p:cNvPicPr preferRelativeResize="0"/>
          <p:nvPr/>
        </p:nvPicPr>
        <p:blipFill>
          <a:blip r:embed="rId8">
            <a:alphaModFix/>
          </a:blip>
          <a:stretch>
            <a:fillRect/>
          </a:stretch>
        </p:blipFill>
        <p:spPr>
          <a:xfrm>
            <a:off x="2814728" y="6653865"/>
            <a:ext cx="1132415" cy="466980"/>
          </a:xfrm>
          <a:prstGeom prst="rect">
            <a:avLst/>
          </a:prstGeom>
          <a:noFill/>
          <a:ln>
            <a:noFill/>
          </a:ln>
        </p:spPr>
      </p:pic>
      <p:pic>
        <p:nvPicPr>
          <p:cNvPr id="28" name="Google Shape;1975;p236">
            <a:extLst>
              <a:ext uri="{FF2B5EF4-FFF2-40B4-BE49-F238E27FC236}">
                <a16:creationId xmlns:a16="http://schemas.microsoft.com/office/drawing/2014/main" id="{860941DC-1012-0492-E90F-45E377927388}"/>
              </a:ext>
            </a:extLst>
          </p:cNvPr>
          <p:cNvPicPr preferRelativeResize="0"/>
          <p:nvPr/>
        </p:nvPicPr>
        <p:blipFill>
          <a:blip r:embed="rId9">
            <a:alphaModFix/>
          </a:blip>
          <a:stretch>
            <a:fillRect/>
          </a:stretch>
        </p:blipFill>
        <p:spPr>
          <a:xfrm>
            <a:off x="3103988" y="4803589"/>
            <a:ext cx="762053" cy="476279"/>
          </a:xfrm>
          <a:prstGeom prst="rect">
            <a:avLst/>
          </a:prstGeom>
          <a:noFill/>
          <a:ln>
            <a:noFill/>
          </a:ln>
        </p:spPr>
      </p:pic>
      <p:pic>
        <p:nvPicPr>
          <p:cNvPr id="29" name="Google Shape;1976;p236">
            <a:extLst>
              <a:ext uri="{FF2B5EF4-FFF2-40B4-BE49-F238E27FC236}">
                <a16:creationId xmlns:a16="http://schemas.microsoft.com/office/drawing/2014/main" id="{26E60E23-BAE9-73CC-AF19-F21D312DE3F1}"/>
              </a:ext>
            </a:extLst>
          </p:cNvPr>
          <p:cNvPicPr preferRelativeResize="0"/>
          <p:nvPr/>
        </p:nvPicPr>
        <p:blipFill>
          <a:blip r:embed="rId10">
            <a:alphaModFix/>
          </a:blip>
          <a:stretch>
            <a:fillRect/>
          </a:stretch>
        </p:blipFill>
        <p:spPr>
          <a:xfrm>
            <a:off x="1788770" y="5670429"/>
            <a:ext cx="854550" cy="854550"/>
          </a:xfrm>
          <a:prstGeom prst="rect">
            <a:avLst/>
          </a:prstGeom>
          <a:noFill/>
          <a:ln>
            <a:noFill/>
          </a:ln>
        </p:spPr>
      </p:pic>
      <p:pic>
        <p:nvPicPr>
          <p:cNvPr id="30" name="Google Shape;1977;p236">
            <a:extLst>
              <a:ext uri="{FF2B5EF4-FFF2-40B4-BE49-F238E27FC236}">
                <a16:creationId xmlns:a16="http://schemas.microsoft.com/office/drawing/2014/main" id="{AB65E9D5-727D-510B-F2FC-35642F43E96F}"/>
              </a:ext>
            </a:extLst>
          </p:cNvPr>
          <p:cNvPicPr preferRelativeResize="0"/>
          <p:nvPr/>
        </p:nvPicPr>
        <p:blipFill>
          <a:blip r:embed="rId11">
            <a:alphaModFix/>
          </a:blip>
          <a:stretch>
            <a:fillRect/>
          </a:stretch>
        </p:blipFill>
        <p:spPr>
          <a:xfrm>
            <a:off x="3372608" y="5971519"/>
            <a:ext cx="466979" cy="466979"/>
          </a:xfrm>
          <a:prstGeom prst="rect">
            <a:avLst/>
          </a:prstGeom>
          <a:noFill/>
          <a:ln>
            <a:noFill/>
          </a:ln>
        </p:spPr>
      </p:pic>
      <p:pic>
        <p:nvPicPr>
          <p:cNvPr id="31" name="Google Shape;1978;p236">
            <a:extLst>
              <a:ext uri="{FF2B5EF4-FFF2-40B4-BE49-F238E27FC236}">
                <a16:creationId xmlns:a16="http://schemas.microsoft.com/office/drawing/2014/main" id="{555F4030-A705-9A23-5ED9-F43F13BFEA4C}"/>
              </a:ext>
            </a:extLst>
          </p:cNvPr>
          <p:cNvPicPr preferRelativeResize="0"/>
          <p:nvPr/>
        </p:nvPicPr>
        <p:blipFill>
          <a:blip r:embed="rId12">
            <a:alphaModFix/>
          </a:blip>
          <a:stretch>
            <a:fillRect/>
          </a:stretch>
        </p:blipFill>
        <p:spPr>
          <a:xfrm>
            <a:off x="1788770" y="4391048"/>
            <a:ext cx="1132410" cy="637556"/>
          </a:xfrm>
          <a:prstGeom prst="rect">
            <a:avLst/>
          </a:prstGeom>
          <a:noFill/>
          <a:ln>
            <a:noFill/>
          </a:ln>
        </p:spPr>
      </p:pic>
      <p:pic>
        <p:nvPicPr>
          <p:cNvPr id="32" name="Google Shape;1979;p236">
            <a:extLst>
              <a:ext uri="{FF2B5EF4-FFF2-40B4-BE49-F238E27FC236}">
                <a16:creationId xmlns:a16="http://schemas.microsoft.com/office/drawing/2014/main" id="{9131FE20-1760-4AA8-31B6-ABEC4E3F0C53}"/>
              </a:ext>
            </a:extLst>
          </p:cNvPr>
          <p:cNvPicPr preferRelativeResize="0"/>
          <p:nvPr/>
        </p:nvPicPr>
        <p:blipFill>
          <a:blip r:embed="rId13">
            <a:alphaModFix/>
          </a:blip>
          <a:stretch>
            <a:fillRect/>
          </a:stretch>
        </p:blipFill>
        <p:spPr>
          <a:xfrm>
            <a:off x="2712998" y="4447190"/>
            <a:ext cx="708059" cy="398280"/>
          </a:xfrm>
          <a:prstGeom prst="rect">
            <a:avLst/>
          </a:prstGeom>
          <a:noFill/>
          <a:ln>
            <a:noFill/>
          </a:ln>
        </p:spPr>
      </p:pic>
      <p:pic>
        <p:nvPicPr>
          <p:cNvPr id="33" name="Google Shape;1980;p236">
            <a:extLst>
              <a:ext uri="{FF2B5EF4-FFF2-40B4-BE49-F238E27FC236}">
                <a16:creationId xmlns:a16="http://schemas.microsoft.com/office/drawing/2014/main" id="{C8A9EF82-64DF-7490-3883-0452777C4F52}"/>
              </a:ext>
            </a:extLst>
          </p:cNvPr>
          <p:cNvPicPr preferRelativeResize="0"/>
          <p:nvPr/>
        </p:nvPicPr>
        <p:blipFill>
          <a:blip r:embed="rId14">
            <a:alphaModFix/>
          </a:blip>
          <a:stretch>
            <a:fillRect/>
          </a:stretch>
        </p:blipFill>
        <p:spPr>
          <a:xfrm>
            <a:off x="3367837" y="4273927"/>
            <a:ext cx="762060" cy="571540"/>
          </a:xfrm>
          <a:prstGeom prst="rect">
            <a:avLst/>
          </a:prstGeom>
          <a:noFill/>
          <a:ln>
            <a:noFill/>
          </a:ln>
        </p:spPr>
      </p:pic>
      <p:pic>
        <p:nvPicPr>
          <p:cNvPr id="34" name="Google Shape;1981;p236">
            <a:extLst>
              <a:ext uri="{FF2B5EF4-FFF2-40B4-BE49-F238E27FC236}">
                <a16:creationId xmlns:a16="http://schemas.microsoft.com/office/drawing/2014/main" id="{D8316CFF-8939-673A-7963-5265A19F9B85}"/>
              </a:ext>
            </a:extLst>
          </p:cNvPr>
          <p:cNvPicPr preferRelativeResize="0"/>
          <p:nvPr/>
        </p:nvPicPr>
        <p:blipFill>
          <a:blip r:embed="rId15">
            <a:alphaModFix/>
          </a:blip>
          <a:stretch>
            <a:fillRect/>
          </a:stretch>
        </p:blipFill>
        <p:spPr>
          <a:xfrm>
            <a:off x="3325508" y="5474074"/>
            <a:ext cx="846720" cy="476280"/>
          </a:xfrm>
          <a:prstGeom prst="rect">
            <a:avLst/>
          </a:prstGeom>
          <a:noFill/>
          <a:ln>
            <a:noFill/>
          </a:ln>
        </p:spPr>
      </p:pic>
      <p:sp>
        <p:nvSpPr>
          <p:cNvPr id="35" name="TextBox 34">
            <a:extLst>
              <a:ext uri="{FF2B5EF4-FFF2-40B4-BE49-F238E27FC236}">
                <a16:creationId xmlns:a16="http://schemas.microsoft.com/office/drawing/2014/main" id="{93996D8D-9F78-111A-E932-DFD63B727B30}"/>
              </a:ext>
            </a:extLst>
          </p:cNvPr>
          <p:cNvSpPr txBox="1"/>
          <p:nvPr/>
        </p:nvSpPr>
        <p:spPr>
          <a:xfrm>
            <a:off x="10523350" y="5125932"/>
            <a:ext cx="1533186" cy="424732"/>
          </a:xfrm>
          <a:prstGeom prst="rect">
            <a:avLst/>
          </a:prstGeom>
          <a:noFill/>
        </p:spPr>
        <p:txBody>
          <a:bodyPr wrap="square" rtlCol="0">
            <a:spAutoFit/>
          </a:bodyPr>
          <a:lstStyle/>
          <a:p>
            <a:r>
              <a:rPr lang="en-US" sz="2160" dirty="0"/>
              <a:t>Memory </a:t>
            </a:r>
          </a:p>
        </p:txBody>
      </p:sp>
      <p:sp>
        <p:nvSpPr>
          <p:cNvPr id="36" name="Can 35">
            <a:extLst>
              <a:ext uri="{FF2B5EF4-FFF2-40B4-BE49-F238E27FC236}">
                <a16:creationId xmlns:a16="http://schemas.microsoft.com/office/drawing/2014/main" id="{961934A5-48FD-3861-BAB9-B012AE53F92F}"/>
              </a:ext>
            </a:extLst>
          </p:cNvPr>
          <p:cNvSpPr/>
          <p:nvPr/>
        </p:nvSpPr>
        <p:spPr>
          <a:xfrm>
            <a:off x="10549577" y="2078037"/>
            <a:ext cx="1307717" cy="1666422"/>
          </a:xfrm>
          <a:prstGeom prst="can">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160"/>
          </a:p>
        </p:txBody>
      </p:sp>
      <p:sp>
        <p:nvSpPr>
          <p:cNvPr id="37" name="Google Shape;1965;p236">
            <a:extLst>
              <a:ext uri="{FF2B5EF4-FFF2-40B4-BE49-F238E27FC236}">
                <a16:creationId xmlns:a16="http://schemas.microsoft.com/office/drawing/2014/main" id="{22672CF7-E1C9-6EE4-B673-8E3915CFA1AB}"/>
              </a:ext>
            </a:extLst>
          </p:cNvPr>
          <p:cNvSpPr/>
          <p:nvPr/>
        </p:nvSpPr>
        <p:spPr>
          <a:xfrm>
            <a:off x="9997076" y="3771123"/>
            <a:ext cx="2412720" cy="476280"/>
          </a:xfrm>
          <a:prstGeom prst="roundRect">
            <a:avLst>
              <a:gd name="adj" fmla="val 50000"/>
            </a:avLst>
          </a:prstGeom>
          <a:solidFill>
            <a:schemeClr val="dk2"/>
          </a:solidFill>
          <a:ln>
            <a:noFill/>
          </a:ln>
        </p:spPr>
        <p:txBody>
          <a:bodyPr spcFirstLastPara="1" wrap="square" lIns="109710" tIns="109710" rIns="109710" bIns="109710" anchor="ctr" anchorCtr="0">
            <a:noAutofit/>
          </a:bodyPr>
          <a:lstStyle/>
          <a:p>
            <a:pPr algn="ctr"/>
            <a:r>
              <a:rPr lang="en-US" sz="1440" b="1" dirty="0">
                <a:solidFill>
                  <a:schemeClr val="lt1"/>
                </a:solidFill>
                <a:latin typeface="Courier New"/>
                <a:ea typeface="Courier New"/>
                <a:cs typeface="Courier New"/>
                <a:sym typeface="Courier New"/>
              </a:rPr>
              <a:t>Semantic search DB</a:t>
            </a:r>
            <a:endParaRPr sz="1440" b="1" dirty="0">
              <a:solidFill>
                <a:schemeClr val="lt1"/>
              </a:solidFill>
              <a:latin typeface="Courier New"/>
              <a:ea typeface="Courier New"/>
              <a:cs typeface="Courier New"/>
              <a:sym typeface="Courier New"/>
            </a:endParaRPr>
          </a:p>
        </p:txBody>
      </p:sp>
      <p:cxnSp>
        <p:nvCxnSpPr>
          <p:cNvPr id="42" name="Straight Arrow Connector 41">
            <a:extLst>
              <a:ext uri="{FF2B5EF4-FFF2-40B4-BE49-F238E27FC236}">
                <a16:creationId xmlns:a16="http://schemas.microsoft.com/office/drawing/2014/main" id="{30525F29-6C61-6047-6EEC-9F8491331B19}"/>
              </a:ext>
            </a:extLst>
          </p:cNvPr>
          <p:cNvCxnSpPr>
            <a:stCxn id="6" idx="2"/>
            <a:endCxn id="16" idx="0"/>
          </p:cNvCxnSpPr>
          <p:nvPr/>
        </p:nvCxnSpPr>
        <p:spPr>
          <a:xfrm>
            <a:off x="7982967" y="2017257"/>
            <a:ext cx="0" cy="2743056"/>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98186E79-24EC-754F-3548-EBB688570632}"/>
              </a:ext>
            </a:extLst>
          </p:cNvPr>
          <p:cNvCxnSpPr>
            <a:cxnSpLocks/>
            <a:stCxn id="16" idx="3"/>
            <a:endCxn id="36" idx="2"/>
          </p:cNvCxnSpPr>
          <p:nvPr/>
        </p:nvCxnSpPr>
        <p:spPr>
          <a:xfrm flipV="1">
            <a:off x="8560824" y="2911248"/>
            <a:ext cx="1988754" cy="2411618"/>
          </a:xfrm>
          <a:prstGeom prst="bentConnector3">
            <a:avLst>
              <a:gd name="adj1" fmla="val 654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4" name="Freeform 53">
            <a:extLst>
              <a:ext uri="{FF2B5EF4-FFF2-40B4-BE49-F238E27FC236}">
                <a16:creationId xmlns:a16="http://schemas.microsoft.com/office/drawing/2014/main" id="{CC1A69D5-2225-BF4A-267B-D392BE723665}"/>
              </a:ext>
            </a:extLst>
          </p:cNvPr>
          <p:cNvSpPr>
            <a:spLocks noChangeArrowheads="1"/>
          </p:cNvSpPr>
          <p:nvPr/>
        </p:nvSpPr>
        <p:spPr bwMode="auto">
          <a:xfrm>
            <a:off x="10873662" y="2677349"/>
            <a:ext cx="659548" cy="536752"/>
          </a:xfrm>
          <a:custGeom>
            <a:avLst/>
            <a:gdLst>
              <a:gd name="connsiteX0" fmla="*/ 370934 w 549623"/>
              <a:gd name="connsiteY0" fmla="*/ 359611 h 447293"/>
              <a:gd name="connsiteX1" fmla="*/ 353911 w 549623"/>
              <a:gd name="connsiteY1" fmla="*/ 376211 h 447293"/>
              <a:gd name="connsiteX2" fmla="*/ 353911 w 549623"/>
              <a:gd name="connsiteY2" fmla="*/ 416220 h 447293"/>
              <a:gd name="connsiteX3" fmla="*/ 370934 w 549623"/>
              <a:gd name="connsiteY3" fmla="*/ 433246 h 447293"/>
              <a:gd name="connsiteX4" fmla="*/ 387958 w 549623"/>
              <a:gd name="connsiteY4" fmla="*/ 416220 h 447293"/>
              <a:gd name="connsiteX5" fmla="*/ 387958 w 549623"/>
              <a:gd name="connsiteY5" fmla="*/ 376211 h 447293"/>
              <a:gd name="connsiteX6" fmla="*/ 370934 w 549623"/>
              <a:gd name="connsiteY6" fmla="*/ 359611 h 447293"/>
              <a:gd name="connsiteX7" fmla="*/ 231055 w 549623"/>
              <a:gd name="connsiteY7" fmla="*/ 359611 h 447293"/>
              <a:gd name="connsiteX8" fmla="*/ 214032 w 549623"/>
              <a:gd name="connsiteY8" fmla="*/ 376211 h 447293"/>
              <a:gd name="connsiteX9" fmla="*/ 214032 w 549623"/>
              <a:gd name="connsiteY9" fmla="*/ 416220 h 447293"/>
              <a:gd name="connsiteX10" fmla="*/ 231055 w 549623"/>
              <a:gd name="connsiteY10" fmla="*/ 433246 h 447293"/>
              <a:gd name="connsiteX11" fmla="*/ 248078 w 549623"/>
              <a:gd name="connsiteY11" fmla="*/ 416220 h 447293"/>
              <a:gd name="connsiteX12" fmla="*/ 248078 w 549623"/>
              <a:gd name="connsiteY12" fmla="*/ 376211 h 447293"/>
              <a:gd name="connsiteX13" fmla="*/ 231055 w 549623"/>
              <a:gd name="connsiteY13" fmla="*/ 359611 h 447293"/>
              <a:gd name="connsiteX14" fmla="*/ 91388 w 549623"/>
              <a:gd name="connsiteY14" fmla="*/ 359611 h 447293"/>
              <a:gd name="connsiteX15" fmla="*/ 73821 w 549623"/>
              <a:gd name="connsiteY15" fmla="*/ 376211 h 447293"/>
              <a:gd name="connsiteX16" fmla="*/ 73821 w 549623"/>
              <a:gd name="connsiteY16" fmla="*/ 416220 h 447293"/>
              <a:gd name="connsiteX17" fmla="*/ 91388 w 549623"/>
              <a:gd name="connsiteY17" fmla="*/ 433246 h 447293"/>
              <a:gd name="connsiteX18" fmla="*/ 108098 w 549623"/>
              <a:gd name="connsiteY18" fmla="*/ 416220 h 447293"/>
              <a:gd name="connsiteX19" fmla="*/ 108098 w 549623"/>
              <a:gd name="connsiteY19" fmla="*/ 376211 h 447293"/>
              <a:gd name="connsiteX20" fmla="*/ 91388 w 549623"/>
              <a:gd name="connsiteY20" fmla="*/ 359611 h 447293"/>
              <a:gd name="connsiteX21" fmla="*/ 315626 w 549623"/>
              <a:gd name="connsiteY21" fmla="*/ 345987 h 447293"/>
              <a:gd name="connsiteX22" fmla="*/ 320360 w 549623"/>
              <a:gd name="connsiteY22" fmla="*/ 352345 h 447293"/>
              <a:gd name="connsiteX23" fmla="*/ 320360 w 549623"/>
              <a:gd name="connsiteY23" fmla="*/ 440087 h 447293"/>
              <a:gd name="connsiteX24" fmla="*/ 313044 w 549623"/>
              <a:gd name="connsiteY24" fmla="*/ 447293 h 447293"/>
              <a:gd name="connsiteX25" fmla="*/ 305727 w 549623"/>
              <a:gd name="connsiteY25" fmla="*/ 440087 h 447293"/>
              <a:gd name="connsiteX26" fmla="*/ 305727 w 549623"/>
              <a:gd name="connsiteY26" fmla="*/ 369724 h 447293"/>
              <a:gd name="connsiteX27" fmla="*/ 294537 w 549623"/>
              <a:gd name="connsiteY27" fmla="*/ 380745 h 447293"/>
              <a:gd name="connsiteX28" fmla="*/ 284207 w 549623"/>
              <a:gd name="connsiteY28" fmla="*/ 380745 h 447293"/>
              <a:gd name="connsiteX29" fmla="*/ 284207 w 549623"/>
              <a:gd name="connsiteY29" fmla="*/ 370996 h 447293"/>
              <a:gd name="connsiteX30" fmla="*/ 307879 w 549623"/>
              <a:gd name="connsiteY30" fmla="*/ 347683 h 447293"/>
              <a:gd name="connsiteX31" fmla="*/ 315626 w 549623"/>
              <a:gd name="connsiteY31" fmla="*/ 345987 h 447293"/>
              <a:gd name="connsiteX32" fmla="*/ 174313 w 549623"/>
              <a:gd name="connsiteY32" fmla="*/ 345987 h 447293"/>
              <a:gd name="connsiteX33" fmla="*/ 178616 w 549623"/>
              <a:gd name="connsiteY33" fmla="*/ 352345 h 447293"/>
              <a:gd name="connsiteX34" fmla="*/ 178616 w 549623"/>
              <a:gd name="connsiteY34" fmla="*/ 440087 h 447293"/>
              <a:gd name="connsiteX35" fmla="*/ 171730 w 549623"/>
              <a:gd name="connsiteY35" fmla="*/ 447293 h 447293"/>
              <a:gd name="connsiteX36" fmla="*/ 164413 w 549623"/>
              <a:gd name="connsiteY36" fmla="*/ 440087 h 447293"/>
              <a:gd name="connsiteX37" fmla="*/ 164413 w 549623"/>
              <a:gd name="connsiteY37" fmla="*/ 369724 h 447293"/>
              <a:gd name="connsiteX38" fmla="*/ 152793 w 549623"/>
              <a:gd name="connsiteY38" fmla="*/ 380745 h 447293"/>
              <a:gd name="connsiteX39" fmla="*/ 142463 w 549623"/>
              <a:gd name="connsiteY39" fmla="*/ 380745 h 447293"/>
              <a:gd name="connsiteX40" fmla="*/ 142463 w 549623"/>
              <a:gd name="connsiteY40" fmla="*/ 370996 h 447293"/>
              <a:gd name="connsiteX41" fmla="*/ 166135 w 549623"/>
              <a:gd name="connsiteY41" fmla="*/ 347683 h 447293"/>
              <a:gd name="connsiteX42" fmla="*/ 174313 w 549623"/>
              <a:gd name="connsiteY42" fmla="*/ 345987 h 447293"/>
              <a:gd name="connsiteX43" fmla="*/ 34432 w 549623"/>
              <a:gd name="connsiteY43" fmla="*/ 345987 h 447293"/>
              <a:gd name="connsiteX44" fmla="*/ 38736 w 549623"/>
              <a:gd name="connsiteY44" fmla="*/ 352345 h 447293"/>
              <a:gd name="connsiteX45" fmla="*/ 38736 w 549623"/>
              <a:gd name="connsiteY45" fmla="*/ 440087 h 447293"/>
              <a:gd name="connsiteX46" fmla="*/ 31850 w 549623"/>
              <a:gd name="connsiteY46" fmla="*/ 447293 h 447293"/>
              <a:gd name="connsiteX47" fmla="*/ 24533 w 549623"/>
              <a:gd name="connsiteY47" fmla="*/ 440087 h 447293"/>
              <a:gd name="connsiteX48" fmla="*/ 24533 w 549623"/>
              <a:gd name="connsiteY48" fmla="*/ 369724 h 447293"/>
              <a:gd name="connsiteX49" fmla="*/ 13342 w 549623"/>
              <a:gd name="connsiteY49" fmla="*/ 380745 h 447293"/>
              <a:gd name="connsiteX50" fmla="*/ 3013 w 549623"/>
              <a:gd name="connsiteY50" fmla="*/ 380745 h 447293"/>
              <a:gd name="connsiteX51" fmla="*/ 3013 w 549623"/>
              <a:gd name="connsiteY51" fmla="*/ 370996 h 447293"/>
              <a:gd name="connsiteX52" fmla="*/ 26255 w 549623"/>
              <a:gd name="connsiteY52" fmla="*/ 347683 h 447293"/>
              <a:gd name="connsiteX53" fmla="*/ 34432 w 549623"/>
              <a:gd name="connsiteY53" fmla="*/ 345987 h 447293"/>
              <a:gd name="connsiteX54" fmla="*/ 370934 w 549623"/>
              <a:gd name="connsiteY54" fmla="*/ 345139 h 447293"/>
              <a:gd name="connsiteX55" fmla="*/ 402428 w 549623"/>
              <a:gd name="connsiteY55" fmla="*/ 376211 h 447293"/>
              <a:gd name="connsiteX56" fmla="*/ 402428 w 549623"/>
              <a:gd name="connsiteY56" fmla="*/ 416220 h 447293"/>
              <a:gd name="connsiteX57" fmla="*/ 370934 w 549623"/>
              <a:gd name="connsiteY57" fmla="*/ 447292 h 447293"/>
              <a:gd name="connsiteX58" fmla="*/ 339441 w 549623"/>
              <a:gd name="connsiteY58" fmla="*/ 416220 h 447293"/>
              <a:gd name="connsiteX59" fmla="*/ 339441 w 549623"/>
              <a:gd name="connsiteY59" fmla="*/ 376211 h 447293"/>
              <a:gd name="connsiteX60" fmla="*/ 370934 w 549623"/>
              <a:gd name="connsiteY60" fmla="*/ 345139 h 447293"/>
              <a:gd name="connsiteX61" fmla="*/ 231055 w 549623"/>
              <a:gd name="connsiteY61" fmla="*/ 345139 h 447293"/>
              <a:gd name="connsiteX62" fmla="*/ 262548 w 549623"/>
              <a:gd name="connsiteY62" fmla="*/ 376211 h 447293"/>
              <a:gd name="connsiteX63" fmla="*/ 262548 w 549623"/>
              <a:gd name="connsiteY63" fmla="*/ 416220 h 447293"/>
              <a:gd name="connsiteX64" fmla="*/ 231055 w 549623"/>
              <a:gd name="connsiteY64" fmla="*/ 447292 h 447293"/>
              <a:gd name="connsiteX65" fmla="*/ 199562 w 549623"/>
              <a:gd name="connsiteY65" fmla="*/ 416220 h 447293"/>
              <a:gd name="connsiteX66" fmla="*/ 199562 w 549623"/>
              <a:gd name="connsiteY66" fmla="*/ 376211 h 447293"/>
              <a:gd name="connsiteX67" fmla="*/ 231055 w 549623"/>
              <a:gd name="connsiteY67" fmla="*/ 345139 h 447293"/>
              <a:gd name="connsiteX68" fmla="*/ 91388 w 549623"/>
              <a:gd name="connsiteY68" fmla="*/ 345139 h 447293"/>
              <a:gd name="connsiteX69" fmla="*/ 122665 w 549623"/>
              <a:gd name="connsiteY69" fmla="*/ 376211 h 447293"/>
              <a:gd name="connsiteX70" fmla="*/ 122665 w 549623"/>
              <a:gd name="connsiteY70" fmla="*/ 416220 h 447293"/>
              <a:gd name="connsiteX71" fmla="*/ 91388 w 549623"/>
              <a:gd name="connsiteY71" fmla="*/ 447292 h 447293"/>
              <a:gd name="connsiteX72" fmla="*/ 59682 w 549623"/>
              <a:gd name="connsiteY72" fmla="*/ 416220 h 447293"/>
              <a:gd name="connsiteX73" fmla="*/ 59682 w 549623"/>
              <a:gd name="connsiteY73" fmla="*/ 376211 h 447293"/>
              <a:gd name="connsiteX74" fmla="*/ 91388 w 549623"/>
              <a:gd name="connsiteY74" fmla="*/ 345139 h 447293"/>
              <a:gd name="connsiteX75" fmla="*/ 421606 w 549623"/>
              <a:gd name="connsiteY75" fmla="*/ 279781 h 447293"/>
              <a:gd name="connsiteX76" fmla="*/ 410170 w 549623"/>
              <a:gd name="connsiteY76" fmla="*/ 291605 h 447293"/>
              <a:gd name="connsiteX77" fmla="*/ 388146 w 549623"/>
              <a:gd name="connsiteY77" fmla="*/ 310609 h 447293"/>
              <a:gd name="connsiteX78" fmla="*/ 400852 w 549623"/>
              <a:gd name="connsiteY78" fmla="*/ 323278 h 447293"/>
              <a:gd name="connsiteX79" fmla="*/ 424571 w 549623"/>
              <a:gd name="connsiteY79" fmla="*/ 323278 h 447293"/>
              <a:gd name="connsiteX80" fmla="*/ 433042 w 549623"/>
              <a:gd name="connsiteY80" fmla="*/ 314832 h 447293"/>
              <a:gd name="connsiteX81" fmla="*/ 433042 w 549623"/>
              <a:gd name="connsiteY81" fmla="*/ 291183 h 447293"/>
              <a:gd name="connsiteX82" fmla="*/ 31493 w 549623"/>
              <a:gd name="connsiteY82" fmla="*/ 201022 h 447293"/>
              <a:gd name="connsiteX83" fmla="*/ 14895 w 549623"/>
              <a:gd name="connsiteY83" fmla="*/ 217977 h 447293"/>
              <a:gd name="connsiteX84" fmla="*/ 14895 w 549623"/>
              <a:gd name="connsiteY84" fmla="*/ 257398 h 447293"/>
              <a:gd name="connsiteX85" fmla="*/ 31493 w 549623"/>
              <a:gd name="connsiteY85" fmla="*/ 274353 h 447293"/>
              <a:gd name="connsiteX86" fmla="*/ 48516 w 549623"/>
              <a:gd name="connsiteY86" fmla="*/ 257398 h 447293"/>
              <a:gd name="connsiteX87" fmla="*/ 48516 w 549623"/>
              <a:gd name="connsiteY87" fmla="*/ 217977 h 447293"/>
              <a:gd name="connsiteX88" fmla="*/ 31493 w 549623"/>
              <a:gd name="connsiteY88" fmla="*/ 201022 h 447293"/>
              <a:gd name="connsiteX89" fmla="*/ 112390 w 549623"/>
              <a:gd name="connsiteY89" fmla="*/ 187877 h 447293"/>
              <a:gd name="connsiteX90" fmla="*/ 117073 w 549623"/>
              <a:gd name="connsiteY90" fmla="*/ 194209 h 447293"/>
              <a:gd name="connsiteX91" fmla="*/ 117073 w 549623"/>
              <a:gd name="connsiteY91" fmla="*/ 281591 h 447293"/>
              <a:gd name="connsiteX92" fmla="*/ 109836 w 549623"/>
              <a:gd name="connsiteY92" fmla="*/ 288767 h 447293"/>
              <a:gd name="connsiteX93" fmla="*/ 102598 w 549623"/>
              <a:gd name="connsiteY93" fmla="*/ 281591 h 447293"/>
              <a:gd name="connsiteX94" fmla="*/ 102598 w 549623"/>
              <a:gd name="connsiteY94" fmla="*/ 211516 h 447293"/>
              <a:gd name="connsiteX95" fmla="*/ 91104 w 549623"/>
              <a:gd name="connsiteY95" fmla="*/ 222492 h 447293"/>
              <a:gd name="connsiteX96" fmla="*/ 81312 w 549623"/>
              <a:gd name="connsiteY96" fmla="*/ 222492 h 447293"/>
              <a:gd name="connsiteX97" fmla="*/ 81312 w 549623"/>
              <a:gd name="connsiteY97" fmla="*/ 212361 h 447293"/>
              <a:gd name="connsiteX98" fmla="*/ 104727 w 549623"/>
              <a:gd name="connsiteY98" fmla="*/ 189143 h 447293"/>
              <a:gd name="connsiteX99" fmla="*/ 112390 w 549623"/>
              <a:gd name="connsiteY99" fmla="*/ 187877 h 447293"/>
              <a:gd name="connsiteX100" fmla="*/ 31493 w 549623"/>
              <a:gd name="connsiteY100" fmla="*/ 186610 h 447293"/>
              <a:gd name="connsiteX101" fmla="*/ 62986 w 549623"/>
              <a:gd name="connsiteY101" fmla="*/ 217977 h 447293"/>
              <a:gd name="connsiteX102" fmla="*/ 62986 w 549623"/>
              <a:gd name="connsiteY102" fmla="*/ 257398 h 447293"/>
              <a:gd name="connsiteX103" fmla="*/ 31493 w 549623"/>
              <a:gd name="connsiteY103" fmla="*/ 288765 h 447293"/>
              <a:gd name="connsiteX104" fmla="*/ 0 w 549623"/>
              <a:gd name="connsiteY104" fmla="*/ 257398 h 447293"/>
              <a:gd name="connsiteX105" fmla="*/ 0 w 549623"/>
              <a:gd name="connsiteY105" fmla="*/ 217977 h 447293"/>
              <a:gd name="connsiteX106" fmla="*/ 31493 w 549623"/>
              <a:gd name="connsiteY106" fmla="*/ 186610 h 447293"/>
              <a:gd name="connsiteX107" fmla="*/ 368136 w 549623"/>
              <a:gd name="connsiteY107" fmla="*/ 132092 h 447293"/>
              <a:gd name="connsiteX108" fmla="*/ 347991 w 549623"/>
              <a:gd name="connsiteY108" fmla="*/ 152118 h 447293"/>
              <a:gd name="connsiteX109" fmla="*/ 347991 w 549623"/>
              <a:gd name="connsiteY109" fmla="*/ 196432 h 447293"/>
              <a:gd name="connsiteX110" fmla="*/ 368136 w 549623"/>
              <a:gd name="connsiteY110" fmla="*/ 216459 h 447293"/>
              <a:gd name="connsiteX111" fmla="*/ 388281 w 549623"/>
              <a:gd name="connsiteY111" fmla="*/ 196432 h 447293"/>
              <a:gd name="connsiteX112" fmla="*/ 388281 w 549623"/>
              <a:gd name="connsiteY112" fmla="*/ 152118 h 447293"/>
              <a:gd name="connsiteX113" fmla="*/ 368136 w 549623"/>
              <a:gd name="connsiteY113" fmla="*/ 132092 h 447293"/>
              <a:gd name="connsiteX114" fmla="*/ 205663 w 549623"/>
              <a:gd name="connsiteY114" fmla="*/ 132092 h 447293"/>
              <a:gd name="connsiteX115" fmla="*/ 185642 w 549623"/>
              <a:gd name="connsiteY115" fmla="*/ 152118 h 447293"/>
              <a:gd name="connsiteX116" fmla="*/ 185642 w 549623"/>
              <a:gd name="connsiteY116" fmla="*/ 196432 h 447293"/>
              <a:gd name="connsiteX117" fmla="*/ 205663 w 549623"/>
              <a:gd name="connsiteY117" fmla="*/ 216459 h 447293"/>
              <a:gd name="connsiteX118" fmla="*/ 225684 w 549623"/>
              <a:gd name="connsiteY118" fmla="*/ 196432 h 447293"/>
              <a:gd name="connsiteX119" fmla="*/ 225684 w 549623"/>
              <a:gd name="connsiteY119" fmla="*/ 152118 h 447293"/>
              <a:gd name="connsiteX120" fmla="*/ 205663 w 549623"/>
              <a:gd name="connsiteY120" fmla="*/ 132092 h 447293"/>
              <a:gd name="connsiteX121" fmla="*/ 368136 w 549623"/>
              <a:gd name="connsiteY121" fmla="*/ 117604 h 447293"/>
              <a:gd name="connsiteX122" fmla="*/ 402426 w 549623"/>
              <a:gd name="connsiteY122" fmla="*/ 152118 h 447293"/>
              <a:gd name="connsiteX123" fmla="*/ 402426 w 549623"/>
              <a:gd name="connsiteY123" fmla="*/ 196432 h 447293"/>
              <a:gd name="connsiteX124" fmla="*/ 368136 w 549623"/>
              <a:gd name="connsiteY124" fmla="*/ 230946 h 447293"/>
              <a:gd name="connsiteX125" fmla="*/ 333847 w 549623"/>
              <a:gd name="connsiteY125" fmla="*/ 196432 h 447293"/>
              <a:gd name="connsiteX126" fmla="*/ 333847 w 549623"/>
              <a:gd name="connsiteY126" fmla="*/ 152118 h 447293"/>
              <a:gd name="connsiteX127" fmla="*/ 368136 w 549623"/>
              <a:gd name="connsiteY127" fmla="*/ 117604 h 447293"/>
              <a:gd name="connsiteX128" fmla="*/ 205663 w 549623"/>
              <a:gd name="connsiteY128" fmla="*/ 117604 h 447293"/>
              <a:gd name="connsiteX129" fmla="*/ 240167 w 549623"/>
              <a:gd name="connsiteY129" fmla="*/ 152118 h 447293"/>
              <a:gd name="connsiteX130" fmla="*/ 240167 w 549623"/>
              <a:gd name="connsiteY130" fmla="*/ 196432 h 447293"/>
              <a:gd name="connsiteX131" fmla="*/ 205663 w 549623"/>
              <a:gd name="connsiteY131" fmla="*/ 230946 h 447293"/>
              <a:gd name="connsiteX132" fmla="*/ 171585 w 549623"/>
              <a:gd name="connsiteY132" fmla="*/ 196432 h 447293"/>
              <a:gd name="connsiteX133" fmla="*/ 171585 w 549623"/>
              <a:gd name="connsiteY133" fmla="*/ 152118 h 447293"/>
              <a:gd name="connsiteX134" fmla="*/ 205663 w 549623"/>
              <a:gd name="connsiteY134" fmla="*/ 117604 h 447293"/>
              <a:gd name="connsiteX135" fmla="*/ 295669 w 549623"/>
              <a:gd name="connsiteY135" fmla="*/ 117009 h 447293"/>
              <a:gd name="connsiteX136" fmla="*/ 299856 w 549623"/>
              <a:gd name="connsiteY136" fmla="*/ 123377 h 447293"/>
              <a:gd name="connsiteX137" fmla="*/ 299856 w 549623"/>
              <a:gd name="connsiteY137" fmla="*/ 221864 h 447293"/>
              <a:gd name="connsiteX138" fmla="*/ 292739 w 549623"/>
              <a:gd name="connsiteY138" fmla="*/ 229081 h 447293"/>
              <a:gd name="connsiteX139" fmla="*/ 285621 w 549623"/>
              <a:gd name="connsiteY139" fmla="*/ 221864 h 447293"/>
              <a:gd name="connsiteX140" fmla="*/ 285621 w 549623"/>
              <a:gd name="connsiteY140" fmla="*/ 140782 h 447293"/>
              <a:gd name="connsiteX141" fmla="*/ 271804 w 549623"/>
              <a:gd name="connsiteY141" fmla="*/ 154791 h 447293"/>
              <a:gd name="connsiteX142" fmla="*/ 261756 w 549623"/>
              <a:gd name="connsiteY142" fmla="*/ 154791 h 447293"/>
              <a:gd name="connsiteX143" fmla="*/ 261756 w 549623"/>
              <a:gd name="connsiteY143" fmla="*/ 144603 h 447293"/>
              <a:gd name="connsiteX144" fmla="*/ 287714 w 549623"/>
              <a:gd name="connsiteY144" fmla="*/ 118283 h 447293"/>
              <a:gd name="connsiteX145" fmla="*/ 295669 w 549623"/>
              <a:gd name="connsiteY145" fmla="*/ 117009 h 447293"/>
              <a:gd name="connsiteX146" fmla="*/ 91388 w 549623"/>
              <a:gd name="connsiteY146" fmla="*/ 44417 h 447293"/>
              <a:gd name="connsiteX147" fmla="*/ 73821 w 549623"/>
              <a:gd name="connsiteY147" fmla="*/ 61442 h 447293"/>
              <a:gd name="connsiteX148" fmla="*/ 73821 w 549623"/>
              <a:gd name="connsiteY148" fmla="*/ 101026 h 447293"/>
              <a:gd name="connsiteX149" fmla="*/ 91388 w 549623"/>
              <a:gd name="connsiteY149" fmla="*/ 118053 h 447293"/>
              <a:gd name="connsiteX150" fmla="*/ 108098 w 549623"/>
              <a:gd name="connsiteY150" fmla="*/ 101026 h 447293"/>
              <a:gd name="connsiteX151" fmla="*/ 108098 w 549623"/>
              <a:gd name="connsiteY151" fmla="*/ 61442 h 447293"/>
              <a:gd name="connsiteX152" fmla="*/ 91388 w 549623"/>
              <a:gd name="connsiteY152" fmla="*/ 44417 h 447293"/>
              <a:gd name="connsiteX153" fmla="*/ 34432 w 549623"/>
              <a:gd name="connsiteY153" fmla="*/ 31211 h 447293"/>
              <a:gd name="connsiteX154" fmla="*/ 38736 w 549623"/>
              <a:gd name="connsiteY154" fmla="*/ 37543 h 447293"/>
              <a:gd name="connsiteX155" fmla="*/ 38736 w 549623"/>
              <a:gd name="connsiteY155" fmla="*/ 125348 h 447293"/>
              <a:gd name="connsiteX156" fmla="*/ 31850 w 549623"/>
              <a:gd name="connsiteY156" fmla="*/ 132102 h 447293"/>
              <a:gd name="connsiteX157" fmla="*/ 24533 w 549623"/>
              <a:gd name="connsiteY157" fmla="*/ 125348 h 447293"/>
              <a:gd name="connsiteX158" fmla="*/ 24533 w 549623"/>
              <a:gd name="connsiteY158" fmla="*/ 55273 h 447293"/>
              <a:gd name="connsiteX159" fmla="*/ 13342 w 549623"/>
              <a:gd name="connsiteY159" fmla="*/ 66249 h 447293"/>
              <a:gd name="connsiteX160" fmla="*/ 3013 w 549623"/>
              <a:gd name="connsiteY160" fmla="*/ 66249 h 447293"/>
              <a:gd name="connsiteX161" fmla="*/ 3013 w 549623"/>
              <a:gd name="connsiteY161" fmla="*/ 56117 h 447293"/>
              <a:gd name="connsiteX162" fmla="*/ 26255 w 549623"/>
              <a:gd name="connsiteY162" fmla="*/ 32900 h 447293"/>
              <a:gd name="connsiteX163" fmla="*/ 34432 w 549623"/>
              <a:gd name="connsiteY163" fmla="*/ 31211 h 447293"/>
              <a:gd name="connsiteX164" fmla="*/ 91388 w 549623"/>
              <a:gd name="connsiteY164" fmla="*/ 29945 h 447293"/>
              <a:gd name="connsiteX165" fmla="*/ 122665 w 549623"/>
              <a:gd name="connsiteY165" fmla="*/ 61442 h 447293"/>
              <a:gd name="connsiteX166" fmla="*/ 122665 w 549623"/>
              <a:gd name="connsiteY166" fmla="*/ 101026 h 447293"/>
              <a:gd name="connsiteX167" fmla="*/ 91388 w 549623"/>
              <a:gd name="connsiteY167" fmla="*/ 132099 h 447293"/>
              <a:gd name="connsiteX168" fmla="*/ 59682 w 549623"/>
              <a:gd name="connsiteY168" fmla="*/ 101026 h 447293"/>
              <a:gd name="connsiteX169" fmla="*/ 59682 w 549623"/>
              <a:gd name="connsiteY169" fmla="*/ 61442 h 447293"/>
              <a:gd name="connsiteX170" fmla="*/ 91388 w 549623"/>
              <a:gd name="connsiteY170" fmla="*/ 29945 h 447293"/>
              <a:gd name="connsiteX171" fmla="*/ 289036 w 549623"/>
              <a:gd name="connsiteY171" fmla="*/ 14147 h 447293"/>
              <a:gd name="connsiteX172" fmla="*/ 178067 w 549623"/>
              <a:gd name="connsiteY172" fmla="*/ 60179 h 447293"/>
              <a:gd name="connsiteX173" fmla="*/ 132324 w 549623"/>
              <a:gd name="connsiteY173" fmla="*/ 170825 h 447293"/>
              <a:gd name="connsiteX174" fmla="*/ 178067 w 549623"/>
              <a:gd name="connsiteY174" fmla="*/ 281470 h 447293"/>
              <a:gd name="connsiteX175" fmla="*/ 289036 w 549623"/>
              <a:gd name="connsiteY175" fmla="*/ 327079 h 447293"/>
              <a:gd name="connsiteX176" fmla="*/ 400005 w 549623"/>
              <a:gd name="connsiteY176" fmla="*/ 281470 h 447293"/>
              <a:gd name="connsiteX177" fmla="*/ 446172 w 549623"/>
              <a:gd name="connsiteY177" fmla="*/ 170825 h 447293"/>
              <a:gd name="connsiteX178" fmla="*/ 400005 w 549623"/>
              <a:gd name="connsiteY178" fmla="*/ 60179 h 447293"/>
              <a:gd name="connsiteX179" fmla="*/ 289036 w 549623"/>
              <a:gd name="connsiteY179" fmla="*/ 14147 h 447293"/>
              <a:gd name="connsiteX180" fmla="*/ 289195 w 549623"/>
              <a:gd name="connsiteY180" fmla="*/ 0 h 447293"/>
              <a:gd name="connsiteX181" fmla="*/ 410170 w 549623"/>
              <a:gd name="connsiteY181" fmla="*/ 50044 h 447293"/>
              <a:gd name="connsiteX182" fmla="*/ 430077 w 549623"/>
              <a:gd name="connsiteY182" fmla="*/ 267956 h 447293"/>
              <a:gd name="connsiteX183" fmla="*/ 442783 w 549623"/>
              <a:gd name="connsiteY183" fmla="*/ 281048 h 447293"/>
              <a:gd name="connsiteX184" fmla="*/ 450831 w 549623"/>
              <a:gd name="connsiteY184" fmla="*/ 311454 h 447293"/>
              <a:gd name="connsiteX185" fmla="*/ 543587 w 549623"/>
              <a:gd name="connsiteY185" fmla="*/ 403940 h 447293"/>
              <a:gd name="connsiteX186" fmla="*/ 543587 w 549623"/>
              <a:gd name="connsiteY186" fmla="*/ 433501 h 447293"/>
              <a:gd name="connsiteX187" fmla="*/ 528763 w 549623"/>
              <a:gd name="connsiteY187" fmla="*/ 439836 h 447293"/>
              <a:gd name="connsiteX188" fmla="*/ 513939 w 549623"/>
              <a:gd name="connsiteY188" fmla="*/ 433501 h 447293"/>
              <a:gd name="connsiteX189" fmla="*/ 421182 w 549623"/>
              <a:gd name="connsiteY189" fmla="*/ 341015 h 447293"/>
              <a:gd name="connsiteX190" fmla="*/ 412712 w 549623"/>
              <a:gd name="connsiteY190" fmla="*/ 342282 h 447293"/>
              <a:gd name="connsiteX191" fmla="*/ 390687 w 549623"/>
              <a:gd name="connsiteY191" fmla="*/ 333414 h 447293"/>
              <a:gd name="connsiteX192" fmla="*/ 375863 w 549623"/>
              <a:gd name="connsiteY192" fmla="*/ 318633 h 447293"/>
              <a:gd name="connsiteX193" fmla="*/ 289036 w 549623"/>
              <a:gd name="connsiteY193" fmla="*/ 341860 h 447293"/>
              <a:gd name="connsiteX194" fmla="*/ 167902 w 549623"/>
              <a:gd name="connsiteY194" fmla="*/ 291605 h 447293"/>
              <a:gd name="connsiteX195" fmla="*/ 117500 w 549623"/>
              <a:gd name="connsiteY195" fmla="*/ 170825 h 447293"/>
              <a:gd name="connsiteX196" fmla="*/ 167902 w 549623"/>
              <a:gd name="connsiteY196" fmla="*/ 50044 h 447293"/>
              <a:gd name="connsiteX197" fmla="*/ 289195 w 549623"/>
              <a:gd name="connsiteY197" fmla="*/ 0 h 44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549623" h="447293">
                <a:moveTo>
                  <a:pt x="370934" y="359611"/>
                </a:moveTo>
                <a:cubicBezTo>
                  <a:pt x="361571" y="359611"/>
                  <a:pt x="353911" y="366847"/>
                  <a:pt x="353911" y="376211"/>
                </a:cubicBezTo>
                <a:lnTo>
                  <a:pt x="353911" y="416220"/>
                </a:lnTo>
                <a:cubicBezTo>
                  <a:pt x="353911" y="425159"/>
                  <a:pt x="361571" y="433246"/>
                  <a:pt x="370934" y="433246"/>
                </a:cubicBezTo>
                <a:cubicBezTo>
                  <a:pt x="380297" y="433246"/>
                  <a:pt x="387958" y="425159"/>
                  <a:pt x="387958" y="416220"/>
                </a:cubicBezTo>
                <a:lnTo>
                  <a:pt x="387958" y="376211"/>
                </a:lnTo>
                <a:cubicBezTo>
                  <a:pt x="387958" y="366847"/>
                  <a:pt x="380297" y="359611"/>
                  <a:pt x="370934" y="359611"/>
                </a:cubicBezTo>
                <a:close/>
                <a:moveTo>
                  <a:pt x="231055" y="359611"/>
                </a:moveTo>
                <a:cubicBezTo>
                  <a:pt x="221692" y="359611"/>
                  <a:pt x="214032" y="366847"/>
                  <a:pt x="214032" y="376211"/>
                </a:cubicBezTo>
                <a:lnTo>
                  <a:pt x="214032" y="416220"/>
                </a:lnTo>
                <a:cubicBezTo>
                  <a:pt x="214032" y="425159"/>
                  <a:pt x="221692" y="433246"/>
                  <a:pt x="231055" y="433246"/>
                </a:cubicBezTo>
                <a:cubicBezTo>
                  <a:pt x="240418" y="433246"/>
                  <a:pt x="248078" y="425159"/>
                  <a:pt x="248078" y="416220"/>
                </a:cubicBezTo>
                <a:lnTo>
                  <a:pt x="248078" y="376211"/>
                </a:lnTo>
                <a:cubicBezTo>
                  <a:pt x="248078" y="366847"/>
                  <a:pt x="240418" y="359611"/>
                  <a:pt x="231055" y="359611"/>
                </a:cubicBezTo>
                <a:close/>
                <a:moveTo>
                  <a:pt x="91388" y="359611"/>
                </a:moveTo>
                <a:cubicBezTo>
                  <a:pt x="81533" y="359611"/>
                  <a:pt x="73821" y="366847"/>
                  <a:pt x="73821" y="376211"/>
                </a:cubicBezTo>
                <a:lnTo>
                  <a:pt x="73821" y="416220"/>
                </a:lnTo>
                <a:cubicBezTo>
                  <a:pt x="73821" y="425159"/>
                  <a:pt x="81533" y="433246"/>
                  <a:pt x="91388" y="433246"/>
                </a:cubicBezTo>
                <a:cubicBezTo>
                  <a:pt x="100386" y="433246"/>
                  <a:pt x="108098" y="425159"/>
                  <a:pt x="108098" y="416220"/>
                </a:cubicBezTo>
                <a:lnTo>
                  <a:pt x="108098" y="376211"/>
                </a:lnTo>
                <a:cubicBezTo>
                  <a:pt x="108098" y="366847"/>
                  <a:pt x="100386" y="359611"/>
                  <a:pt x="91388" y="359611"/>
                </a:cubicBezTo>
                <a:close/>
                <a:moveTo>
                  <a:pt x="315626" y="345987"/>
                </a:moveTo>
                <a:cubicBezTo>
                  <a:pt x="318639" y="347259"/>
                  <a:pt x="320360" y="349802"/>
                  <a:pt x="320360" y="352345"/>
                </a:cubicBezTo>
                <a:lnTo>
                  <a:pt x="320360" y="440087"/>
                </a:lnTo>
                <a:cubicBezTo>
                  <a:pt x="320360" y="444326"/>
                  <a:pt x="316917" y="447293"/>
                  <a:pt x="313044" y="447293"/>
                </a:cubicBezTo>
                <a:cubicBezTo>
                  <a:pt x="309170" y="447293"/>
                  <a:pt x="305727" y="444326"/>
                  <a:pt x="305727" y="440087"/>
                </a:cubicBezTo>
                <a:lnTo>
                  <a:pt x="305727" y="369724"/>
                </a:lnTo>
                <a:lnTo>
                  <a:pt x="294537" y="380745"/>
                </a:lnTo>
                <a:cubicBezTo>
                  <a:pt x="291524" y="383712"/>
                  <a:pt x="287220" y="383712"/>
                  <a:pt x="284207" y="380745"/>
                </a:cubicBezTo>
                <a:cubicBezTo>
                  <a:pt x="281625" y="378202"/>
                  <a:pt x="281625" y="373539"/>
                  <a:pt x="284207" y="370996"/>
                </a:cubicBezTo>
                <a:lnTo>
                  <a:pt x="307879" y="347683"/>
                </a:lnTo>
                <a:cubicBezTo>
                  <a:pt x="310031" y="345563"/>
                  <a:pt x="313474" y="345139"/>
                  <a:pt x="315626" y="345987"/>
                </a:cubicBezTo>
                <a:close/>
                <a:moveTo>
                  <a:pt x="174313" y="345987"/>
                </a:moveTo>
                <a:cubicBezTo>
                  <a:pt x="176895" y="347259"/>
                  <a:pt x="178616" y="349802"/>
                  <a:pt x="178616" y="352345"/>
                </a:cubicBezTo>
                <a:lnTo>
                  <a:pt x="178616" y="440087"/>
                </a:lnTo>
                <a:cubicBezTo>
                  <a:pt x="178616" y="444326"/>
                  <a:pt x="175604" y="447293"/>
                  <a:pt x="171730" y="447293"/>
                </a:cubicBezTo>
                <a:cubicBezTo>
                  <a:pt x="167426" y="447293"/>
                  <a:pt x="164413" y="444326"/>
                  <a:pt x="164413" y="440087"/>
                </a:cubicBezTo>
                <a:lnTo>
                  <a:pt x="164413" y="369724"/>
                </a:lnTo>
                <a:lnTo>
                  <a:pt x="152793" y="380745"/>
                </a:lnTo>
                <a:cubicBezTo>
                  <a:pt x="150210" y="383712"/>
                  <a:pt x="145476" y="383712"/>
                  <a:pt x="142463" y="380745"/>
                </a:cubicBezTo>
                <a:cubicBezTo>
                  <a:pt x="139881" y="378202"/>
                  <a:pt x="139881" y="373539"/>
                  <a:pt x="142463" y="370996"/>
                </a:cubicBezTo>
                <a:lnTo>
                  <a:pt x="166135" y="347683"/>
                </a:lnTo>
                <a:cubicBezTo>
                  <a:pt x="168717" y="345563"/>
                  <a:pt x="171730" y="345139"/>
                  <a:pt x="174313" y="345987"/>
                </a:cubicBezTo>
                <a:close/>
                <a:moveTo>
                  <a:pt x="34432" y="345987"/>
                </a:moveTo>
                <a:cubicBezTo>
                  <a:pt x="37445" y="347259"/>
                  <a:pt x="38736" y="349802"/>
                  <a:pt x="38736" y="352345"/>
                </a:cubicBezTo>
                <a:lnTo>
                  <a:pt x="38736" y="440087"/>
                </a:lnTo>
                <a:cubicBezTo>
                  <a:pt x="38736" y="444326"/>
                  <a:pt x="35724" y="447293"/>
                  <a:pt x="31850" y="447293"/>
                </a:cubicBezTo>
                <a:cubicBezTo>
                  <a:pt x="27546" y="447293"/>
                  <a:pt x="24533" y="444326"/>
                  <a:pt x="24533" y="440087"/>
                </a:cubicBezTo>
                <a:lnTo>
                  <a:pt x="24533" y="369724"/>
                </a:lnTo>
                <a:lnTo>
                  <a:pt x="13342" y="380745"/>
                </a:lnTo>
                <a:cubicBezTo>
                  <a:pt x="9899" y="383712"/>
                  <a:pt x="5595" y="383712"/>
                  <a:pt x="3013" y="380745"/>
                </a:cubicBezTo>
                <a:cubicBezTo>
                  <a:pt x="0" y="378202"/>
                  <a:pt x="0" y="373539"/>
                  <a:pt x="3013" y="370996"/>
                </a:cubicBezTo>
                <a:lnTo>
                  <a:pt x="26255" y="347683"/>
                </a:lnTo>
                <a:cubicBezTo>
                  <a:pt x="28407" y="345563"/>
                  <a:pt x="31850" y="345139"/>
                  <a:pt x="34432" y="345987"/>
                </a:cubicBezTo>
                <a:close/>
                <a:moveTo>
                  <a:pt x="370934" y="345139"/>
                </a:moveTo>
                <a:cubicBezTo>
                  <a:pt x="388383" y="345139"/>
                  <a:pt x="402428" y="359185"/>
                  <a:pt x="402428" y="376211"/>
                </a:cubicBezTo>
                <a:lnTo>
                  <a:pt x="402428" y="416220"/>
                </a:lnTo>
                <a:cubicBezTo>
                  <a:pt x="402428" y="433246"/>
                  <a:pt x="388383" y="447292"/>
                  <a:pt x="370934" y="447292"/>
                </a:cubicBezTo>
                <a:cubicBezTo>
                  <a:pt x="353485" y="447292"/>
                  <a:pt x="339441" y="433246"/>
                  <a:pt x="339441" y="416220"/>
                </a:cubicBezTo>
                <a:lnTo>
                  <a:pt x="339441" y="376211"/>
                </a:lnTo>
                <a:cubicBezTo>
                  <a:pt x="339441" y="359185"/>
                  <a:pt x="353485" y="345139"/>
                  <a:pt x="370934" y="345139"/>
                </a:cubicBezTo>
                <a:close/>
                <a:moveTo>
                  <a:pt x="231055" y="345139"/>
                </a:moveTo>
                <a:cubicBezTo>
                  <a:pt x="248078" y="345139"/>
                  <a:pt x="262548" y="359185"/>
                  <a:pt x="262548" y="376211"/>
                </a:cubicBezTo>
                <a:lnTo>
                  <a:pt x="262548" y="416220"/>
                </a:lnTo>
                <a:cubicBezTo>
                  <a:pt x="262548" y="433246"/>
                  <a:pt x="248078" y="447292"/>
                  <a:pt x="231055" y="447292"/>
                </a:cubicBezTo>
                <a:cubicBezTo>
                  <a:pt x="213606" y="447292"/>
                  <a:pt x="199562" y="433246"/>
                  <a:pt x="199562" y="416220"/>
                </a:cubicBezTo>
                <a:lnTo>
                  <a:pt x="199562" y="376211"/>
                </a:lnTo>
                <a:cubicBezTo>
                  <a:pt x="199562" y="359185"/>
                  <a:pt x="213606" y="345139"/>
                  <a:pt x="231055" y="345139"/>
                </a:cubicBezTo>
                <a:close/>
                <a:moveTo>
                  <a:pt x="91388" y="345139"/>
                </a:moveTo>
                <a:cubicBezTo>
                  <a:pt x="108526" y="345139"/>
                  <a:pt x="122665" y="359185"/>
                  <a:pt x="122665" y="376211"/>
                </a:cubicBezTo>
                <a:lnTo>
                  <a:pt x="122665" y="416220"/>
                </a:lnTo>
                <a:cubicBezTo>
                  <a:pt x="122665" y="433246"/>
                  <a:pt x="108526" y="447292"/>
                  <a:pt x="91388" y="447292"/>
                </a:cubicBezTo>
                <a:cubicBezTo>
                  <a:pt x="73821" y="447292"/>
                  <a:pt x="59682" y="433246"/>
                  <a:pt x="59682" y="416220"/>
                </a:cubicBezTo>
                <a:lnTo>
                  <a:pt x="59682" y="376211"/>
                </a:lnTo>
                <a:cubicBezTo>
                  <a:pt x="59682" y="359185"/>
                  <a:pt x="73821" y="345139"/>
                  <a:pt x="91388" y="345139"/>
                </a:cubicBezTo>
                <a:close/>
                <a:moveTo>
                  <a:pt x="421606" y="279781"/>
                </a:moveTo>
                <a:cubicBezTo>
                  <a:pt x="417794" y="283581"/>
                  <a:pt x="413982" y="287382"/>
                  <a:pt x="410170" y="291605"/>
                </a:cubicBezTo>
                <a:cubicBezTo>
                  <a:pt x="402970" y="298785"/>
                  <a:pt x="395770" y="304697"/>
                  <a:pt x="388146" y="310609"/>
                </a:cubicBezTo>
                <a:lnTo>
                  <a:pt x="400852" y="323278"/>
                </a:lnTo>
                <a:cubicBezTo>
                  <a:pt x="407205" y="329613"/>
                  <a:pt x="417794" y="329613"/>
                  <a:pt x="424571" y="323278"/>
                </a:cubicBezTo>
                <a:lnTo>
                  <a:pt x="433042" y="314832"/>
                </a:lnTo>
                <a:cubicBezTo>
                  <a:pt x="439395" y="308075"/>
                  <a:pt x="439395" y="297518"/>
                  <a:pt x="433042" y="291183"/>
                </a:cubicBezTo>
                <a:close/>
                <a:moveTo>
                  <a:pt x="31493" y="201022"/>
                </a:moveTo>
                <a:cubicBezTo>
                  <a:pt x="22556" y="201022"/>
                  <a:pt x="14895" y="208652"/>
                  <a:pt x="14895" y="217977"/>
                </a:cubicBezTo>
                <a:lnTo>
                  <a:pt x="14895" y="257398"/>
                </a:lnTo>
                <a:cubicBezTo>
                  <a:pt x="14895" y="266724"/>
                  <a:pt x="22556" y="274353"/>
                  <a:pt x="31493" y="274353"/>
                </a:cubicBezTo>
                <a:cubicBezTo>
                  <a:pt x="40856" y="274353"/>
                  <a:pt x="48516" y="266724"/>
                  <a:pt x="48516" y="257398"/>
                </a:cubicBezTo>
                <a:lnTo>
                  <a:pt x="48516" y="217977"/>
                </a:lnTo>
                <a:cubicBezTo>
                  <a:pt x="48516" y="208652"/>
                  <a:pt x="40856" y="201022"/>
                  <a:pt x="31493" y="201022"/>
                </a:cubicBezTo>
                <a:close/>
                <a:moveTo>
                  <a:pt x="112390" y="187877"/>
                </a:moveTo>
                <a:cubicBezTo>
                  <a:pt x="114945" y="188721"/>
                  <a:pt x="117073" y="191254"/>
                  <a:pt x="117073" y="194209"/>
                </a:cubicBezTo>
                <a:lnTo>
                  <a:pt x="117073" y="281591"/>
                </a:lnTo>
                <a:cubicBezTo>
                  <a:pt x="117073" y="285390"/>
                  <a:pt x="113667" y="288767"/>
                  <a:pt x="109836" y="288767"/>
                </a:cubicBezTo>
                <a:cubicBezTo>
                  <a:pt x="105578" y="288767"/>
                  <a:pt x="102598" y="285390"/>
                  <a:pt x="102598" y="281591"/>
                </a:cubicBezTo>
                <a:lnTo>
                  <a:pt x="102598" y="211516"/>
                </a:lnTo>
                <a:lnTo>
                  <a:pt x="91104" y="222492"/>
                </a:lnTo>
                <a:cubicBezTo>
                  <a:pt x="88549" y="225447"/>
                  <a:pt x="83866" y="225447"/>
                  <a:pt x="81312" y="222492"/>
                </a:cubicBezTo>
                <a:cubicBezTo>
                  <a:pt x="78332" y="219959"/>
                  <a:pt x="78332" y="215315"/>
                  <a:pt x="81312" y="212361"/>
                </a:cubicBezTo>
                <a:lnTo>
                  <a:pt x="104727" y="189143"/>
                </a:lnTo>
                <a:cubicBezTo>
                  <a:pt x="106430" y="187032"/>
                  <a:pt x="109836" y="186610"/>
                  <a:pt x="112390" y="187877"/>
                </a:cubicBezTo>
                <a:close/>
                <a:moveTo>
                  <a:pt x="31493" y="186610"/>
                </a:moveTo>
                <a:cubicBezTo>
                  <a:pt x="48942" y="186610"/>
                  <a:pt x="62986" y="200598"/>
                  <a:pt x="62986" y="217977"/>
                </a:cubicBezTo>
                <a:lnTo>
                  <a:pt x="62986" y="257398"/>
                </a:lnTo>
                <a:cubicBezTo>
                  <a:pt x="62986" y="274777"/>
                  <a:pt x="48942" y="288765"/>
                  <a:pt x="31493" y="288765"/>
                </a:cubicBezTo>
                <a:cubicBezTo>
                  <a:pt x="14470" y="288765"/>
                  <a:pt x="0" y="274777"/>
                  <a:pt x="0" y="257398"/>
                </a:cubicBezTo>
                <a:lnTo>
                  <a:pt x="0" y="217977"/>
                </a:lnTo>
                <a:cubicBezTo>
                  <a:pt x="0" y="200598"/>
                  <a:pt x="14470" y="186610"/>
                  <a:pt x="31493" y="186610"/>
                </a:cubicBezTo>
                <a:close/>
                <a:moveTo>
                  <a:pt x="368136" y="132092"/>
                </a:moveTo>
                <a:cubicBezTo>
                  <a:pt x="356992" y="132092"/>
                  <a:pt x="347991" y="141040"/>
                  <a:pt x="347991" y="152118"/>
                </a:cubicBezTo>
                <a:lnTo>
                  <a:pt x="347991" y="196432"/>
                </a:lnTo>
                <a:cubicBezTo>
                  <a:pt x="347991" y="207511"/>
                  <a:pt x="356992" y="216459"/>
                  <a:pt x="368136" y="216459"/>
                </a:cubicBezTo>
                <a:cubicBezTo>
                  <a:pt x="379280" y="216459"/>
                  <a:pt x="388281" y="207511"/>
                  <a:pt x="388281" y="196432"/>
                </a:cubicBezTo>
                <a:lnTo>
                  <a:pt x="388281" y="152118"/>
                </a:lnTo>
                <a:cubicBezTo>
                  <a:pt x="388281" y="141040"/>
                  <a:pt x="379280" y="132092"/>
                  <a:pt x="368136" y="132092"/>
                </a:cubicBezTo>
                <a:close/>
                <a:moveTo>
                  <a:pt x="205663" y="132092"/>
                </a:moveTo>
                <a:cubicBezTo>
                  <a:pt x="195014" y="132092"/>
                  <a:pt x="185642" y="141040"/>
                  <a:pt x="185642" y="152118"/>
                </a:cubicBezTo>
                <a:lnTo>
                  <a:pt x="185642" y="196432"/>
                </a:lnTo>
                <a:cubicBezTo>
                  <a:pt x="185642" y="207511"/>
                  <a:pt x="195014" y="216459"/>
                  <a:pt x="205663" y="216459"/>
                </a:cubicBezTo>
                <a:cubicBezTo>
                  <a:pt x="216738" y="216459"/>
                  <a:pt x="225684" y="207511"/>
                  <a:pt x="225684" y="196432"/>
                </a:cubicBezTo>
                <a:lnTo>
                  <a:pt x="225684" y="152118"/>
                </a:lnTo>
                <a:cubicBezTo>
                  <a:pt x="225684" y="141040"/>
                  <a:pt x="216738" y="132092"/>
                  <a:pt x="205663" y="132092"/>
                </a:cubicBezTo>
                <a:close/>
                <a:moveTo>
                  <a:pt x="368136" y="117604"/>
                </a:moveTo>
                <a:cubicBezTo>
                  <a:pt x="387424" y="117604"/>
                  <a:pt x="402426" y="132944"/>
                  <a:pt x="402426" y="152118"/>
                </a:cubicBezTo>
                <a:lnTo>
                  <a:pt x="402426" y="196432"/>
                </a:lnTo>
                <a:cubicBezTo>
                  <a:pt x="402426" y="215607"/>
                  <a:pt x="387424" y="230946"/>
                  <a:pt x="368136" y="230946"/>
                </a:cubicBezTo>
                <a:cubicBezTo>
                  <a:pt x="349277" y="230946"/>
                  <a:pt x="333847" y="215607"/>
                  <a:pt x="333847" y="196432"/>
                </a:cubicBezTo>
                <a:lnTo>
                  <a:pt x="333847" y="152118"/>
                </a:lnTo>
                <a:cubicBezTo>
                  <a:pt x="333847" y="132944"/>
                  <a:pt x="349277" y="117604"/>
                  <a:pt x="368136" y="117604"/>
                </a:cubicBezTo>
                <a:close/>
                <a:moveTo>
                  <a:pt x="205663" y="117604"/>
                </a:moveTo>
                <a:cubicBezTo>
                  <a:pt x="224832" y="117604"/>
                  <a:pt x="240167" y="132944"/>
                  <a:pt x="240167" y="152118"/>
                </a:cubicBezTo>
                <a:lnTo>
                  <a:pt x="240167" y="196432"/>
                </a:lnTo>
                <a:cubicBezTo>
                  <a:pt x="240167" y="215607"/>
                  <a:pt x="224832" y="230946"/>
                  <a:pt x="205663" y="230946"/>
                </a:cubicBezTo>
                <a:cubicBezTo>
                  <a:pt x="186920" y="230946"/>
                  <a:pt x="171585" y="215607"/>
                  <a:pt x="171585" y="196432"/>
                </a:cubicBezTo>
                <a:lnTo>
                  <a:pt x="171585" y="152118"/>
                </a:lnTo>
                <a:cubicBezTo>
                  <a:pt x="171585" y="132944"/>
                  <a:pt x="186920" y="117604"/>
                  <a:pt x="205663" y="117604"/>
                </a:cubicBezTo>
                <a:close/>
                <a:moveTo>
                  <a:pt x="295669" y="117009"/>
                </a:moveTo>
                <a:cubicBezTo>
                  <a:pt x="298181" y="118283"/>
                  <a:pt x="299856" y="120406"/>
                  <a:pt x="299856" y="123377"/>
                </a:cubicBezTo>
                <a:lnTo>
                  <a:pt x="299856" y="221864"/>
                </a:lnTo>
                <a:cubicBezTo>
                  <a:pt x="299856" y="226109"/>
                  <a:pt x="296925" y="229081"/>
                  <a:pt x="292739" y="229081"/>
                </a:cubicBezTo>
                <a:cubicBezTo>
                  <a:pt x="288970" y="229081"/>
                  <a:pt x="285621" y="226109"/>
                  <a:pt x="285621" y="221864"/>
                </a:cubicBezTo>
                <a:lnTo>
                  <a:pt x="285621" y="140782"/>
                </a:lnTo>
                <a:lnTo>
                  <a:pt x="271804" y="154791"/>
                </a:lnTo>
                <a:cubicBezTo>
                  <a:pt x="269292" y="157763"/>
                  <a:pt x="264687" y="157763"/>
                  <a:pt x="261756" y="154791"/>
                </a:cubicBezTo>
                <a:cubicBezTo>
                  <a:pt x="259244" y="151820"/>
                  <a:pt x="259244" y="147575"/>
                  <a:pt x="261756" y="144603"/>
                </a:cubicBezTo>
                <a:lnTo>
                  <a:pt x="287714" y="118283"/>
                </a:lnTo>
                <a:cubicBezTo>
                  <a:pt x="289808" y="116160"/>
                  <a:pt x="292739" y="115736"/>
                  <a:pt x="295669" y="117009"/>
                </a:cubicBezTo>
                <a:close/>
                <a:moveTo>
                  <a:pt x="91388" y="44417"/>
                </a:moveTo>
                <a:cubicBezTo>
                  <a:pt x="81533" y="44417"/>
                  <a:pt x="73821" y="52078"/>
                  <a:pt x="73821" y="61442"/>
                </a:cubicBezTo>
                <a:lnTo>
                  <a:pt x="73821" y="101026"/>
                </a:lnTo>
                <a:cubicBezTo>
                  <a:pt x="73821" y="110391"/>
                  <a:pt x="81533" y="118053"/>
                  <a:pt x="91388" y="118053"/>
                </a:cubicBezTo>
                <a:cubicBezTo>
                  <a:pt x="100386" y="118053"/>
                  <a:pt x="108098" y="110391"/>
                  <a:pt x="108098" y="101026"/>
                </a:cubicBezTo>
                <a:lnTo>
                  <a:pt x="108098" y="61442"/>
                </a:lnTo>
                <a:cubicBezTo>
                  <a:pt x="108098" y="52078"/>
                  <a:pt x="100386" y="44417"/>
                  <a:pt x="91388" y="44417"/>
                </a:cubicBezTo>
                <a:close/>
                <a:moveTo>
                  <a:pt x="34432" y="31211"/>
                </a:moveTo>
                <a:cubicBezTo>
                  <a:pt x="37445" y="32056"/>
                  <a:pt x="38736" y="35011"/>
                  <a:pt x="38736" y="37543"/>
                </a:cubicBezTo>
                <a:lnTo>
                  <a:pt x="38736" y="125348"/>
                </a:lnTo>
                <a:cubicBezTo>
                  <a:pt x="38736" y="129147"/>
                  <a:pt x="35724" y="132102"/>
                  <a:pt x="31850" y="132102"/>
                </a:cubicBezTo>
                <a:cubicBezTo>
                  <a:pt x="27546" y="132102"/>
                  <a:pt x="24533" y="129147"/>
                  <a:pt x="24533" y="125348"/>
                </a:cubicBezTo>
                <a:lnTo>
                  <a:pt x="24533" y="55273"/>
                </a:lnTo>
                <a:lnTo>
                  <a:pt x="13342" y="66249"/>
                </a:lnTo>
                <a:cubicBezTo>
                  <a:pt x="9899" y="68781"/>
                  <a:pt x="5595" y="68781"/>
                  <a:pt x="3013" y="66249"/>
                </a:cubicBezTo>
                <a:cubicBezTo>
                  <a:pt x="0" y="63294"/>
                  <a:pt x="0" y="59072"/>
                  <a:pt x="3013" y="56117"/>
                </a:cubicBezTo>
                <a:lnTo>
                  <a:pt x="26255" y="32900"/>
                </a:lnTo>
                <a:cubicBezTo>
                  <a:pt x="28407" y="30789"/>
                  <a:pt x="31850" y="29945"/>
                  <a:pt x="34432" y="31211"/>
                </a:cubicBezTo>
                <a:close/>
                <a:moveTo>
                  <a:pt x="91388" y="29945"/>
                </a:moveTo>
                <a:cubicBezTo>
                  <a:pt x="108526" y="29945"/>
                  <a:pt x="122665" y="43991"/>
                  <a:pt x="122665" y="61442"/>
                </a:cubicBezTo>
                <a:lnTo>
                  <a:pt x="122665" y="101026"/>
                </a:lnTo>
                <a:cubicBezTo>
                  <a:pt x="122665" y="118053"/>
                  <a:pt x="108526" y="132099"/>
                  <a:pt x="91388" y="132099"/>
                </a:cubicBezTo>
                <a:cubicBezTo>
                  <a:pt x="73821" y="132099"/>
                  <a:pt x="59682" y="118053"/>
                  <a:pt x="59682" y="101026"/>
                </a:cubicBezTo>
                <a:lnTo>
                  <a:pt x="59682" y="61442"/>
                </a:lnTo>
                <a:cubicBezTo>
                  <a:pt x="59682" y="43991"/>
                  <a:pt x="73821" y="29945"/>
                  <a:pt x="91388" y="29945"/>
                </a:cubicBezTo>
                <a:close/>
                <a:moveTo>
                  <a:pt x="289036" y="14147"/>
                </a:moveTo>
                <a:cubicBezTo>
                  <a:pt x="247105" y="14147"/>
                  <a:pt x="207715" y="30618"/>
                  <a:pt x="178067" y="60179"/>
                </a:cubicBezTo>
                <a:cubicBezTo>
                  <a:pt x="148419" y="89741"/>
                  <a:pt x="132324" y="129016"/>
                  <a:pt x="132324" y="170825"/>
                </a:cubicBezTo>
                <a:cubicBezTo>
                  <a:pt x="132324" y="212633"/>
                  <a:pt x="148419" y="251908"/>
                  <a:pt x="178067" y="281470"/>
                </a:cubicBezTo>
                <a:cubicBezTo>
                  <a:pt x="207715" y="311031"/>
                  <a:pt x="247105" y="327079"/>
                  <a:pt x="289036" y="327079"/>
                </a:cubicBezTo>
                <a:cubicBezTo>
                  <a:pt x="330967" y="327079"/>
                  <a:pt x="370781" y="311031"/>
                  <a:pt x="400005" y="281470"/>
                </a:cubicBezTo>
                <a:cubicBezTo>
                  <a:pt x="430077" y="251908"/>
                  <a:pt x="446172" y="212633"/>
                  <a:pt x="446172" y="170825"/>
                </a:cubicBezTo>
                <a:cubicBezTo>
                  <a:pt x="446172" y="129016"/>
                  <a:pt x="430077" y="89741"/>
                  <a:pt x="400005" y="60179"/>
                </a:cubicBezTo>
                <a:cubicBezTo>
                  <a:pt x="370781" y="30618"/>
                  <a:pt x="330967" y="14147"/>
                  <a:pt x="289036" y="14147"/>
                </a:cubicBezTo>
                <a:close/>
                <a:moveTo>
                  <a:pt x="289195" y="0"/>
                </a:moveTo>
                <a:cubicBezTo>
                  <a:pt x="333085" y="0"/>
                  <a:pt x="376922" y="16681"/>
                  <a:pt x="410170" y="50044"/>
                </a:cubicBezTo>
                <a:cubicBezTo>
                  <a:pt x="469890" y="109167"/>
                  <a:pt x="476243" y="201231"/>
                  <a:pt x="430077" y="267956"/>
                </a:cubicBezTo>
                <a:lnTo>
                  <a:pt x="442783" y="281048"/>
                </a:lnTo>
                <a:cubicBezTo>
                  <a:pt x="451678" y="289494"/>
                  <a:pt x="453796" y="301318"/>
                  <a:pt x="450831" y="311454"/>
                </a:cubicBezTo>
                <a:lnTo>
                  <a:pt x="543587" y="403940"/>
                </a:lnTo>
                <a:cubicBezTo>
                  <a:pt x="551635" y="411963"/>
                  <a:pt x="551635" y="425477"/>
                  <a:pt x="543587" y="433501"/>
                </a:cubicBezTo>
                <a:cubicBezTo>
                  <a:pt x="539352" y="437724"/>
                  <a:pt x="533846" y="439836"/>
                  <a:pt x="528763" y="439836"/>
                </a:cubicBezTo>
                <a:cubicBezTo>
                  <a:pt x="523257" y="439836"/>
                  <a:pt x="517751" y="437724"/>
                  <a:pt x="513939" y="433501"/>
                </a:cubicBezTo>
                <a:lnTo>
                  <a:pt x="421182" y="341015"/>
                </a:lnTo>
                <a:cubicBezTo>
                  <a:pt x="418218" y="342282"/>
                  <a:pt x="415253" y="342282"/>
                  <a:pt x="412712" y="342282"/>
                </a:cubicBezTo>
                <a:cubicBezTo>
                  <a:pt x="404664" y="342282"/>
                  <a:pt x="396617" y="339326"/>
                  <a:pt x="390687" y="333414"/>
                </a:cubicBezTo>
                <a:lnTo>
                  <a:pt x="375863" y="318633"/>
                </a:lnTo>
                <a:cubicBezTo>
                  <a:pt x="349603" y="333414"/>
                  <a:pt x="319955" y="341860"/>
                  <a:pt x="289036" y="341860"/>
                </a:cubicBezTo>
                <a:cubicBezTo>
                  <a:pt x="243293" y="341860"/>
                  <a:pt x="200515" y="323701"/>
                  <a:pt x="167902" y="291605"/>
                </a:cubicBezTo>
                <a:cubicBezTo>
                  <a:pt x="135712" y="259510"/>
                  <a:pt x="117500" y="216434"/>
                  <a:pt x="117500" y="170825"/>
                </a:cubicBezTo>
                <a:cubicBezTo>
                  <a:pt x="117500" y="125215"/>
                  <a:pt x="135712" y="82139"/>
                  <a:pt x="167902" y="50044"/>
                </a:cubicBezTo>
                <a:cubicBezTo>
                  <a:pt x="201362" y="16681"/>
                  <a:pt x="245305" y="0"/>
                  <a:pt x="289195" y="0"/>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2160"/>
          </a:p>
        </p:txBody>
      </p:sp>
    </p:spTree>
    <p:extLst>
      <p:ext uri="{BB962C8B-B14F-4D97-AF65-F5344CB8AC3E}">
        <p14:creationId xmlns:p14="http://schemas.microsoft.com/office/powerpoint/2010/main" val="352498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0DEA2B-646A-6C08-7E0C-B771F1799DCD}"/>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Google Shape;1970;p236">
            <a:extLst>
              <a:ext uri="{FF2B5EF4-FFF2-40B4-BE49-F238E27FC236}">
                <a16:creationId xmlns:a16="http://schemas.microsoft.com/office/drawing/2014/main" id="{7260AD9E-CB96-9CD8-4CFF-96D11232086E}"/>
              </a:ext>
            </a:extLst>
          </p:cNvPr>
          <p:cNvSpPr txBox="1">
            <a:spLocks/>
          </p:cNvSpPr>
          <p:nvPr/>
        </p:nvSpPr>
        <p:spPr>
          <a:xfrm>
            <a:off x="792049" y="3320527"/>
            <a:ext cx="3456993" cy="3686287"/>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spcAft>
                <a:spcPts val="600"/>
              </a:spcAft>
            </a:pPr>
            <a:r>
              <a:rPr lang="en-US" sz="4800" kern="1200">
                <a:solidFill>
                  <a:srgbClr val="FFFFFF"/>
                </a:solidFill>
                <a:latin typeface="+mj-lt"/>
                <a:ea typeface="+mj-ea"/>
                <a:cs typeface="+mj-cs"/>
              </a:rPr>
              <a:t>Assessment Quadrant </a:t>
            </a:r>
          </a:p>
        </p:txBody>
      </p:sp>
      <p:pic>
        <p:nvPicPr>
          <p:cNvPr id="3" name="Picture 2" descr="A diagram of a process&#10;&#10;Description automatically generated">
            <a:extLst>
              <a:ext uri="{FF2B5EF4-FFF2-40B4-BE49-F238E27FC236}">
                <a16:creationId xmlns:a16="http://schemas.microsoft.com/office/drawing/2014/main" id="{CA822262-6D46-0B9C-6612-2DAB50612C2D}"/>
              </a:ext>
            </a:extLst>
          </p:cNvPr>
          <p:cNvPicPr>
            <a:picLocks noChangeAspect="1"/>
          </p:cNvPicPr>
          <p:nvPr/>
        </p:nvPicPr>
        <p:blipFill>
          <a:blip r:embed="rId3"/>
          <a:stretch>
            <a:fillRect/>
          </a:stretch>
        </p:blipFill>
        <p:spPr>
          <a:xfrm>
            <a:off x="5103420" y="574454"/>
            <a:ext cx="9526980" cy="7550128"/>
          </a:xfrm>
          <a:prstGeom prst="rect">
            <a:avLst/>
          </a:prstGeom>
        </p:spPr>
      </p:pic>
    </p:spTree>
    <p:extLst>
      <p:ext uri="{BB962C8B-B14F-4D97-AF65-F5344CB8AC3E}">
        <p14:creationId xmlns:p14="http://schemas.microsoft.com/office/powerpoint/2010/main" val="2208626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TotalTime>
  <Words>1561</Words>
  <Application>Microsoft Macintosh PowerPoint</Application>
  <PresentationFormat>Custom</PresentationFormat>
  <Paragraphs>138</Paragraphs>
  <Slides>23</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Karla</vt:lpstr>
      <vt:lpstr>Söhne</vt:lpstr>
      <vt:lpstr>Poppins</vt:lpstr>
      <vt:lpstr>Source Sans Pro</vt:lpstr>
      <vt:lpstr>var(--artdeco-reset-typography-font-family-sans)</vt:lpstr>
      <vt:lpstr>Courier New</vt:lpstr>
      <vt:lpstr>Arial</vt:lpstr>
      <vt:lpstr>Avenir Next LT Pro</vt:lpstr>
      <vt:lpstr>Meiryo</vt:lpstr>
      <vt:lpstr>Open Sans</vt:lpstr>
      <vt:lpstr>Heebo Light</vt:lpstr>
      <vt:lpstr>Montserrat</vt:lpstr>
      <vt:lpstr>-apple-system</vt:lpstr>
      <vt:lpstr>Office Theme</vt:lpstr>
      <vt:lpstr>PowerPoint Presentation</vt:lpstr>
      <vt:lpstr>About me</vt:lpstr>
      <vt:lpstr>What is LLM  ? </vt:lpstr>
      <vt:lpstr>What is RAG ? </vt:lpstr>
      <vt:lpstr>What is LLM Agent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Thank you </vt:lpstr>
      <vt:lpstr>Presentation materials</vt:lpstr>
      <vt:lpstr>Appendix</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Praveen Govindaraj</cp:lastModifiedBy>
  <cp:revision>6</cp:revision>
  <dcterms:created xsi:type="dcterms:W3CDTF">2024-11-14T07:30:42Z</dcterms:created>
  <dcterms:modified xsi:type="dcterms:W3CDTF">2024-11-14T11:19:35Z</dcterms:modified>
</cp:coreProperties>
</file>